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08" r:id="rId2"/>
    <p:sldId id="257" r:id="rId3"/>
    <p:sldId id="259" r:id="rId4"/>
    <p:sldId id="261" r:id="rId5"/>
    <p:sldId id="265" r:id="rId6"/>
    <p:sldId id="263" r:id="rId7"/>
    <p:sldId id="264" r:id="rId8"/>
    <p:sldId id="271" r:id="rId9"/>
    <p:sldId id="266" r:id="rId10"/>
    <p:sldId id="270" r:id="rId11"/>
    <p:sldId id="272" r:id="rId12"/>
    <p:sldId id="267" r:id="rId13"/>
    <p:sldId id="268" r:id="rId14"/>
    <p:sldId id="269" r:id="rId15"/>
    <p:sldId id="26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79" r:id="rId30"/>
    <p:sldId id="290" r:id="rId31"/>
    <p:sldId id="292" r:id="rId32"/>
    <p:sldId id="289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21" r:id="rId59"/>
    <p:sldId id="319" r:id="rId60"/>
    <p:sldId id="318" r:id="rId61"/>
    <p:sldId id="320" r:id="rId62"/>
    <p:sldId id="323" r:id="rId63"/>
    <p:sldId id="324" r:id="rId64"/>
    <p:sldId id="322" r:id="rId65"/>
    <p:sldId id="325" r:id="rId66"/>
    <p:sldId id="326" r:id="rId67"/>
    <p:sldId id="327" r:id="rId68"/>
    <p:sldId id="328" r:id="rId69"/>
    <p:sldId id="331" r:id="rId70"/>
    <p:sldId id="330" r:id="rId71"/>
    <p:sldId id="332" r:id="rId72"/>
    <p:sldId id="329" r:id="rId73"/>
    <p:sldId id="333" r:id="rId74"/>
    <p:sldId id="334" r:id="rId75"/>
    <p:sldId id="335" r:id="rId76"/>
    <p:sldId id="33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5F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A969-D235-450F-B870-327CAA048B0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B93E-B5A5-415D-A128-FA9FF890C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3E-B5A5-415D-A128-FA9FF890CE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3E-B5A5-415D-A128-FA9FF890CE3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3E-B5A5-415D-A128-FA9FF890CE3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B93E-B5A5-415D-A128-FA9FF890CE3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hyperlink" Target="http://rds.yahoo.com/_ylt=A0PDoS8bYoVMtXEAYBujzbkF/SIG=138am6ejc/EXP=1283896219/**http:/www.fabioruini.eu/blog/wp-content/uploads/2007/06/understanding-digesti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en.wikipedia.org/wiki/Hemiacetal" TargetMode="External"/><Relationship Id="rId7" Type="http://schemas.openxmlformats.org/officeDocument/2006/relationships/hyperlink" Target="https://en.wikipedia.org/wiki/Alcoho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ydroxyl_group" TargetMode="External"/><Relationship Id="rId5" Type="http://schemas.openxmlformats.org/officeDocument/2006/relationships/hyperlink" Target="https://en.wikipedia.org/wiki/Saccharide" TargetMode="External"/><Relationship Id="rId4" Type="http://schemas.openxmlformats.org/officeDocument/2006/relationships/hyperlink" Target="https://en.wikipedia.org/wiki/Hemiketal" TargetMode="Externa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carbohydrate" TargetMode="External"/><Relationship Id="rId2" Type="http://schemas.openxmlformats.org/officeDocument/2006/relationships/hyperlink" Target="https://www.britannica.com/science/cell-bi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science/protein" TargetMode="External"/><Relationship Id="rId5" Type="http://schemas.openxmlformats.org/officeDocument/2006/relationships/hyperlink" Target="https://www.britannica.com/science/nucleic-acid" TargetMode="External"/><Relationship Id="rId4" Type="http://schemas.openxmlformats.org/officeDocument/2006/relationships/hyperlink" Target="https://www.britannica.com/science/lipi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miketal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en.wikipedia.org/wiki/Hemiace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cohol" TargetMode="External"/><Relationship Id="rId5" Type="http://schemas.openxmlformats.org/officeDocument/2006/relationships/hyperlink" Target="https://en.wikipedia.org/wiki/Hydroxyl_group" TargetMode="External"/><Relationship Id="rId4" Type="http://schemas.openxmlformats.org/officeDocument/2006/relationships/hyperlink" Target="https://en.wikipedia.org/wiki/Saccharid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dirty="0" smtClean="0"/>
              <a:t>Biomolecules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Himani Medhi </a:t>
            </a:r>
          </a:p>
          <a:p>
            <a:r>
              <a:rPr lang="en-US" dirty="0" smtClean="0"/>
              <a:t>Department of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3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219199"/>
          </a:xfrm>
        </p:spPr>
        <p:txBody>
          <a:bodyPr>
            <a:normAutofit/>
          </a:bodyPr>
          <a:lstStyle/>
          <a:p>
            <a:r>
              <a:rPr lang="en-IN" dirty="0" err="1"/>
              <a:t>Monosaccharides</a:t>
            </a:r>
            <a:r>
              <a:rPr lang="en-IN" dirty="0"/>
              <a:t> are further classified on the basis of </a:t>
            </a:r>
            <a:r>
              <a:rPr lang="en-IN" dirty="0" smtClean="0"/>
              <a:t>the </a:t>
            </a:r>
            <a:r>
              <a:rPr lang="en-IN" dirty="0"/>
              <a:t>functional group present in them</a:t>
            </a:r>
            <a:r>
              <a:rPr lang="en-IN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057400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ea typeface="+mj-ea"/>
                <a:cs typeface="+mj-cs"/>
              </a:rPr>
              <a:t>Monosaccharide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35580" y="30480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35580" y="3048000"/>
            <a:ext cx="0" cy="1396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83980" y="3048000"/>
            <a:ext cx="0" cy="1396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2978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a typeface="+mj-ea"/>
                <a:cs typeface="+mj-cs"/>
              </a:rPr>
              <a:t>Aldose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89220" y="4343400"/>
            <a:ext cx="257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70C0"/>
                </a:solidFill>
                <a:ea typeface="+mj-ea"/>
                <a:cs typeface="+mj-cs"/>
              </a:rPr>
              <a:t>Ketose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05562" y="2651240"/>
            <a:ext cx="0" cy="39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3124200"/>
            <a:ext cx="277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Having aldehyde (-CHO) functional group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9044" y="3124200"/>
            <a:ext cx="258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b="1" dirty="0"/>
              <a:t>Having </a:t>
            </a:r>
            <a:r>
              <a:rPr lang="en-IN" sz="2000" b="1" dirty="0" smtClean="0"/>
              <a:t>ketone (&gt;C=O) </a:t>
            </a:r>
            <a:r>
              <a:rPr lang="en-IN" sz="2000" b="1" dirty="0"/>
              <a:t>functional </a:t>
            </a:r>
            <a:r>
              <a:rPr lang="en-IN" sz="2000" b="1" dirty="0" smtClean="0"/>
              <a:t>group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32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21" y="152400"/>
            <a:ext cx="8893579" cy="838199"/>
          </a:xfrm>
        </p:spPr>
        <p:txBody>
          <a:bodyPr>
            <a:noAutofit/>
          </a:bodyPr>
          <a:lstStyle/>
          <a:p>
            <a:pPr algn="just"/>
            <a:r>
              <a:rPr lang="en-IN" sz="2800" dirty="0" err="1"/>
              <a:t>Monosaccharides</a:t>
            </a:r>
            <a:r>
              <a:rPr lang="en-IN" sz="2800" dirty="0"/>
              <a:t> are further classified on the basis of number of carbon </a:t>
            </a:r>
            <a:r>
              <a:rPr lang="en-IN" sz="2800" dirty="0" smtClean="0"/>
              <a:t>atoms in the molecule.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1" y="1143000"/>
            <a:ext cx="8436379" cy="286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/>
        </p:blipFill>
        <p:spPr bwMode="auto">
          <a:xfrm>
            <a:off x="685318" y="4007203"/>
            <a:ext cx="1371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53082" y="638107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r="35161"/>
          <a:stretch/>
        </p:blipFill>
        <p:spPr bwMode="auto">
          <a:xfrm>
            <a:off x="3962400" y="4007203"/>
            <a:ext cx="13868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35880" y="638107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7"/>
          <a:stretch/>
        </p:blipFill>
        <p:spPr bwMode="auto">
          <a:xfrm>
            <a:off x="6583680" y="4038600"/>
            <a:ext cx="14935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72400" y="638107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2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Oligosaccharides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Carbohydrates</a:t>
            </a:r>
            <a:r>
              <a:rPr lang="en-IN" dirty="0"/>
              <a:t> that yield </a:t>
            </a:r>
            <a:r>
              <a:rPr lang="en-IN" b="1" dirty="0">
                <a:solidFill>
                  <a:srgbClr val="0070C0"/>
                </a:solidFill>
              </a:rPr>
              <a:t>two to ten monosaccharide </a:t>
            </a:r>
            <a:r>
              <a:rPr lang="en-IN" b="1" dirty="0" smtClean="0">
                <a:solidFill>
                  <a:srgbClr val="0070C0"/>
                </a:solidFill>
              </a:rPr>
              <a:t>units </a:t>
            </a:r>
            <a:r>
              <a:rPr lang="en-IN" b="1" dirty="0">
                <a:solidFill>
                  <a:srgbClr val="0070C0"/>
                </a:solidFill>
              </a:rPr>
              <a:t>on hydrolysis</a:t>
            </a:r>
            <a:r>
              <a:rPr lang="en-IN" dirty="0"/>
              <a:t>, are called </a:t>
            </a:r>
            <a:r>
              <a:rPr lang="en-IN" b="1" dirty="0">
                <a:solidFill>
                  <a:srgbClr val="0070C0"/>
                </a:solidFill>
              </a:rPr>
              <a:t>oligosaccharides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/>
              <a:t>are further classified as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 smtClean="0">
                <a:solidFill>
                  <a:srgbClr val="0070C0"/>
                </a:solidFill>
              </a:rPr>
              <a:t>disaccharides</a:t>
            </a:r>
            <a:r>
              <a:rPr lang="en-IN" b="1" dirty="0"/>
              <a:t>, </a:t>
            </a:r>
            <a:endParaRPr lang="en-IN" b="1" dirty="0" smtClean="0"/>
          </a:p>
          <a:p>
            <a:pPr marL="0" indent="0">
              <a:buNone/>
            </a:pPr>
            <a:r>
              <a:rPr lang="en-IN" b="1" dirty="0">
                <a:solidFill>
                  <a:srgbClr val="0070C0"/>
                </a:solidFill>
              </a:rPr>
              <a:t>	</a:t>
            </a:r>
            <a:r>
              <a:rPr lang="en-IN" b="1" dirty="0" err="1" smtClean="0">
                <a:solidFill>
                  <a:srgbClr val="0070C0"/>
                </a:solidFill>
              </a:rPr>
              <a:t>trisaccharides</a:t>
            </a:r>
            <a:r>
              <a:rPr lang="en-IN" b="1" dirty="0"/>
              <a:t>,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0070C0"/>
                </a:solidFill>
              </a:rPr>
              <a:t>	</a:t>
            </a:r>
            <a:r>
              <a:rPr lang="en-IN" b="1" dirty="0" err="1" smtClean="0">
                <a:solidFill>
                  <a:srgbClr val="0070C0"/>
                </a:solidFill>
              </a:rPr>
              <a:t>tetrasaccharides</a:t>
            </a:r>
            <a:r>
              <a:rPr lang="en-IN" dirty="0"/>
              <a:t>, etc., depending upon the number of </a:t>
            </a:r>
            <a:r>
              <a:rPr lang="en-IN" dirty="0" err="1"/>
              <a:t>monosaccharides</a:t>
            </a:r>
            <a:r>
              <a:rPr lang="en-IN" dirty="0"/>
              <a:t>, they </a:t>
            </a:r>
            <a:r>
              <a:rPr lang="en-IN" dirty="0" smtClean="0"/>
              <a:t>produce </a:t>
            </a:r>
            <a:r>
              <a:rPr lang="en-IN" dirty="0"/>
              <a:t>on hydrolysis.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6780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048000"/>
          </a:xfrm>
        </p:spPr>
        <p:txBody>
          <a:bodyPr/>
          <a:lstStyle/>
          <a:p>
            <a:r>
              <a:rPr lang="en-IN" dirty="0"/>
              <a:t>Disaccharides produce two monosaccharide units on hydrolysis and these monosaccharide units of a disaccharide may be of same or different types. </a:t>
            </a:r>
          </a:p>
          <a:p>
            <a:r>
              <a:rPr lang="en-IN" dirty="0"/>
              <a:t>For example,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618704" cy="7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448857"/>
            <a:ext cx="133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Sucrose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448857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Glucose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32007" y="3448857"/>
            <a:ext cx="145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Fructose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618704" cy="7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0460" y="4734580"/>
            <a:ext cx="148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Maltose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3860" y="473458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Glucose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51867" y="4734580"/>
            <a:ext cx="144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Glucose </a:t>
            </a:r>
            <a:endParaRPr lang="en-US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30057"/>
            <a:ext cx="7618704" cy="7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0460" y="5973637"/>
            <a:ext cx="146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Lactose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3860" y="5973637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Glucose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51867" y="5973637"/>
            <a:ext cx="1728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Galactose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14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u="sng" dirty="0" smtClean="0"/>
              <a:t>Polysaccharides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733800"/>
          </a:xfrm>
        </p:spPr>
        <p:txBody>
          <a:bodyPr/>
          <a:lstStyle/>
          <a:p>
            <a:r>
              <a:rPr lang="en-US" b="1" dirty="0"/>
              <a:t>Carbohydrates</a:t>
            </a:r>
            <a:r>
              <a:rPr lang="en-US" dirty="0"/>
              <a:t> which yield a </a:t>
            </a:r>
            <a:r>
              <a:rPr lang="en-US" b="1" dirty="0">
                <a:solidFill>
                  <a:srgbClr val="0070C0"/>
                </a:solidFill>
              </a:rPr>
              <a:t>large number of monosaccharide units </a:t>
            </a:r>
            <a:r>
              <a:rPr lang="en-US" dirty="0"/>
              <a:t>on hydrolysis are called </a:t>
            </a:r>
            <a:r>
              <a:rPr lang="en-US" b="1" dirty="0"/>
              <a:t>polysaccharides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common examples are starch, cellulose, glycogen, gums, etc.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Polysaccharides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>
                <a:solidFill>
                  <a:srgbClr val="0070C0"/>
                </a:solidFill>
              </a:rPr>
              <a:t>not sweet </a:t>
            </a:r>
            <a:r>
              <a:rPr lang="en-US" dirty="0"/>
              <a:t>in taste, hence they are also called </a:t>
            </a:r>
            <a:r>
              <a:rPr lang="en-US" b="1" dirty="0">
                <a:solidFill>
                  <a:srgbClr val="0070C0"/>
                </a:solidFill>
              </a:rPr>
              <a:t>non-sugars</a:t>
            </a:r>
            <a:r>
              <a:rPr lang="en-US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88653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68568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Functions/Importance of Carbohydrates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Carbohydrates are essential for life in both plants and animals. They form a major portion of our food. </a:t>
            </a:r>
          </a:p>
          <a:p>
            <a:r>
              <a:rPr lang="en-US" dirty="0" smtClean="0"/>
              <a:t>It is the most abundant source of energy (</a:t>
            </a:r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 err="1" smtClean="0">
                <a:solidFill>
                  <a:srgbClr val="00B0F0"/>
                </a:solidFill>
              </a:rPr>
              <a:t>cal</a:t>
            </a:r>
            <a:r>
              <a:rPr lang="en-US" dirty="0" smtClean="0">
                <a:solidFill>
                  <a:srgbClr val="00B0F0"/>
                </a:solidFill>
              </a:rPr>
              <a:t>/g</a:t>
            </a:r>
            <a:r>
              <a:rPr lang="en-US" dirty="0" smtClean="0"/>
              <a:t>) and it provides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quick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energy </a:t>
            </a:r>
            <a:r>
              <a:rPr lang="en-US" dirty="0"/>
              <a:t>to the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Carbohydrates are used as </a:t>
            </a:r>
            <a:r>
              <a:rPr lang="en-US" dirty="0" smtClean="0">
                <a:solidFill>
                  <a:srgbClr val="00B0F0"/>
                </a:solidFill>
              </a:rPr>
              <a:t>storage molecules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00B0F0"/>
                </a:solidFill>
              </a:rPr>
              <a:t>starch and cellulose in plants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glycogen in animals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build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furniture</a:t>
            </a:r>
            <a:r>
              <a:rPr lang="en-US" dirty="0" smtClean="0"/>
              <a:t> etc. from cellulose in the form of wood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clothe</a:t>
            </a:r>
            <a:r>
              <a:rPr lang="en-US" dirty="0" smtClean="0"/>
              <a:t> from cellulose in the form of cotton fiber.</a:t>
            </a:r>
          </a:p>
          <a:p>
            <a:r>
              <a:rPr lang="en-US" dirty="0" smtClean="0"/>
              <a:t>Carbohydrates provide </a:t>
            </a:r>
            <a:r>
              <a:rPr lang="en-US" dirty="0" smtClean="0">
                <a:solidFill>
                  <a:srgbClr val="00B0F0"/>
                </a:solidFill>
              </a:rPr>
              <a:t>raw materials for many important industries</a:t>
            </a:r>
            <a:r>
              <a:rPr lang="en-US" dirty="0" smtClean="0"/>
              <a:t> like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textiles, paper, lacquers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breweries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3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What are carbohydrates? How they have been classified? What are the importance of carbohydrates?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What are </a:t>
            </a:r>
            <a:r>
              <a:rPr lang="en-US" dirty="0" err="1" smtClean="0"/>
              <a:t>monosaccharides</a:t>
            </a:r>
            <a:r>
              <a:rPr lang="en-US" dirty="0" smtClean="0"/>
              <a:t>? How they have been classified?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Name the </a:t>
            </a:r>
            <a:r>
              <a:rPr lang="en-US" dirty="0" err="1"/>
              <a:t>monosaccharides</a:t>
            </a:r>
            <a:r>
              <a:rPr lang="en-US" dirty="0"/>
              <a:t> </a:t>
            </a:r>
            <a:r>
              <a:rPr lang="en-US" dirty="0" smtClean="0"/>
              <a:t>obtained on hydrolysis of </a:t>
            </a:r>
            <a:r>
              <a:rPr lang="en-US" dirty="0"/>
              <a:t>the following disaccharides:</a:t>
            </a:r>
          </a:p>
          <a:p>
            <a:pPr marL="0" indent="0" algn="just">
              <a:buNone/>
            </a:pPr>
            <a:r>
              <a:rPr lang="en-US" dirty="0"/>
              <a:t>	Sucrose, lactose and </a:t>
            </a:r>
            <a:r>
              <a:rPr lang="en-US" dirty="0" smtClean="0"/>
              <a:t>maltose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en-US" dirty="0" smtClean="0"/>
              <a:t>4. Why polysaccharides are called as non-sugars?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en-US" dirty="0" smtClean="0"/>
              <a:t>5. What do you mean by reducing and non-reducing 	sugars?</a:t>
            </a:r>
          </a:p>
        </p:txBody>
      </p:sp>
    </p:spTree>
    <p:extLst>
      <p:ext uri="{BB962C8B-B14F-4D97-AF65-F5344CB8AC3E}">
        <p14:creationId xmlns:p14="http://schemas.microsoft.com/office/powerpoint/2010/main" val="3554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800" dirty="0"/>
              <a:t>Some important </a:t>
            </a:r>
            <a:r>
              <a:rPr lang="en-US" sz="4800" dirty="0" smtClean="0"/>
              <a:t>Carbohydrates </a:t>
            </a:r>
          </a:p>
          <a:p>
            <a:r>
              <a:rPr lang="en-US" sz="4800" dirty="0"/>
              <a:t>T</a:t>
            </a:r>
            <a:r>
              <a:rPr lang="en-US" sz="4800" dirty="0" smtClean="0"/>
              <a:t>heir structure</a:t>
            </a:r>
          </a:p>
          <a:p>
            <a:r>
              <a:rPr lang="en-US" sz="4800" dirty="0" smtClean="0"/>
              <a:t>Their preparation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63246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08/07/2021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2" t="10304" r="2126" b="14964"/>
          <a:stretch/>
        </p:blipFill>
        <p:spPr bwMode="auto">
          <a:xfrm>
            <a:off x="5105400" y="1371600"/>
            <a:ext cx="1549015" cy="23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4421188" cy="639762"/>
          </a:xfrm>
        </p:spPr>
        <p:txBody>
          <a:bodyPr/>
          <a:lstStyle/>
          <a:p>
            <a:pPr algn="ctr"/>
            <a:r>
              <a:rPr lang="en-US" dirty="0" smtClean="0"/>
              <a:t>Glucose </a:t>
            </a:r>
            <a:r>
              <a:rPr lang="en-US" dirty="0"/>
              <a:t>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 smtClean="0"/>
              <a:t>) (</a:t>
            </a:r>
            <a:r>
              <a:rPr lang="en-US" dirty="0" err="1" smtClean="0"/>
              <a:t>aldohexose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1225" y="152400"/>
            <a:ext cx="4346575" cy="639762"/>
          </a:xfrm>
        </p:spPr>
        <p:txBody>
          <a:bodyPr/>
          <a:lstStyle/>
          <a:p>
            <a:pPr algn="ctr"/>
            <a:r>
              <a:rPr lang="en-US" dirty="0" smtClean="0"/>
              <a:t>Fructose </a:t>
            </a:r>
            <a:r>
              <a:rPr lang="en-US" dirty="0"/>
              <a:t>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) (</a:t>
            </a:r>
            <a:r>
              <a:rPr lang="en-US" dirty="0" smtClean="0"/>
              <a:t>ketohexose)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 b="13889"/>
          <a:stretch/>
        </p:blipFill>
        <p:spPr bwMode="auto">
          <a:xfrm>
            <a:off x="2072148" y="1142999"/>
            <a:ext cx="1509252" cy="25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3800" y="2057400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 chain </a:t>
            </a:r>
          </a:p>
          <a:p>
            <a:pPr algn="ctr"/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962400"/>
            <a:ext cx="349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Cyclic structure are represented by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Haworth structure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44351" b="17717"/>
          <a:stretch/>
        </p:blipFill>
        <p:spPr bwMode="auto">
          <a:xfrm>
            <a:off x="152400" y="4572000"/>
            <a:ext cx="1781530" cy="15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3" r="5147" b="17717"/>
          <a:stretch/>
        </p:blipFill>
        <p:spPr bwMode="auto">
          <a:xfrm>
            <a:off x="2265081" y="4674616"/>
            <a:ext cx="1697320" cy="14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6489" y="6169038"/>
            <a:ext cx="114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0713" y="6169037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" y="38862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" y="914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46798" y="2819400"/>
            <a:ext cx="25202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0" y="4608731"/>
            <a:ext cx="0" cy="2249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6934200" y="1149221"/>
            <a:ext cx="202544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b="1" dirty="0"/>
              <a:t>It is a natural monosaccharide found in fruits, honey and vegetables</a:t>
            </a:r>
            <a:r>
              <a:rPr lang="en-IN" sz="1900" b="1" dirty="0" smtClean="0"/>
              <a:t>.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IN" sz="1900" b="1" dirty="0" smtClean="0"/>
              <a:t>In </a:t>
            </a:r>
            <a:r>
              <a:rPr lang="en-IN" sz="1900" b="1" dirty="0"/>
              <a:t>its pure form it is used as a </a:t>
            </a:r>
            <a:r>
              <a:rPr lang="en-IN" sz="1900" b="1" dirty="0" smtClean="0"/>
              <a:t>sweetener.</a:t>
            </a:r>
            <a:endParaRPr lang="en-US" sz="1900" b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198959" y="990600"/>
            <a:ext cx="166916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b="1" dirty="0"/>
              <a:t>It is present in sweet fruits and honey. </a:t>
            </a:r>
            <a:endParaRPr lang="en-IN" b="1" dirty="0" smtClean="0"/>
          </a:p>
          <a:p>
            <a:pPr marL="176213" indent="-176213" algn="just">
              <a:buFont typeface="Arial" pitchFamily="34" charset="0"/>
              <a:buChar char="•"/>
            </a:pPr>
            <a:r>
              <a:rPr lang="en-IN" b="1" dirty="0" smtClean="0"/>
              <a:t>Ripe </a:t>
            </a:r>
            <a:r>
              <a:rPr lang="en-IN" b="1" dirty="0"/>
              <a:t>grapes also contain glucose in large amounts.</a:t>
            </a:r>
            <a:endParaRPr lang="en-US" b="1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7"/>
          <a:stretch/>
        </p:blipFill>
        <p:spPr bwMode="auto">
          <a:xfrm>
            <a:off x="4648200" y="4800600"/>
            <a:ext cx="2081939" cy="12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r="160"/>
          <a:stretch/>
        </p:blipFill>
        <p:spPr bwMode="auto">
          <a:xfrm>
            <a:off x="6889955" y="4800600"/>
            <a:ext cx="2177845" cy="12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180889" y="6096001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-Fructose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7600" y="6096000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-Fructose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2268794" y="1066800"/>
            <a:ext cx="1143000" cy="685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87615" y="17526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724400"/>
            <a:ext cx="8763000" cy="2133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It </a:t>
            </a:r>
            <a:r>
              <a:rPr lang="en-IN" dirty="0" smtClean="0"/>
              <a:t>was found </a:t>
            </a:r>
            <a:r>
              <a:rPr lang="en-IN" dirty="0"/>
              <a:t>that glucose forms a six-membered ring in which —OH at </a:t>
            </a:r>
            <a:r>
              <a:rPr lang="en-IN" dirty="0" smtClean="0"/>
              <a:t>C-5 is </a:t>
            </a:r>
            <a:r>
              <a:rPr lang="en-IN" dirty="0"/>
              <a:t>involved in ring formation</a:t>
            </a:r>
            <a:r>
              <a:rPr lang="en-IN" dirty="0" smtClean="0"/>
              <a:t>. </a:t>
            </a:r>
            <a:r>
              <a:rPr lang="en-US" dirty="0" smtClean="0"/>
              <a:t>Glucose exists in Two Cyclic structural forms –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 forms. </a:t>
            </a:r>
          </a:p>
          <a:p>
            <a:pPr algn="just"/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 forms</a:t>
            </a:r>
            <a:r>
              <a:rPr lang="en-IN" dirty="0" smtClean="0"/>
              <a:t> </a:t>
            </a:r>
            <a:r>
              <a:rPr lang="en-IN" dirty="0"/>
              <a:t>of glucose differ only in the configuration of the hydroxyl group at C1, called </a:t>
            </a:r>
            <a:r>
              <a:rPr lang="en-IN" b="1" dirty="0" err="1">
                <a:solidFill>
                  <a:srgbClr val="FF0000"/>
                </a:solidFill>
              </a:rPr>
              <a:t>anomeric</a:t>
            </a:r>
            <a:r>
              <a:rPr lang="en-IN" b="1" dirty="0">
                <a:solidFill>
                  <a:srgbClr val="FF0000"/>
                </a:solidFill>
              </a:rPr>
              <a:t> carbon </a:t>
            </a:r>
            <a:r>
              <a:rPr lang="en-IN" dirty="0"/>
              <a:t>(the aldehyde carbon before </a:t>
            </a:r>
            <a:r>
              <a:rPr lang="en-IN" dirty="0" smtClean="0"/>
              <a:t>cyclisation) and thus these two forms are </a:t>
            </a:r>
            <a:r>
              <a:rPr lang="en-IN" dirty="0"/>
              <a:t>called </a:t>
            </a:r>
            <a:r>
              <a:rPr lang="en-IN" b="1" dirty="0" err="1" smtClean="0">
                <a:solidFill>
                  <a:srgbClr val="FF0000"/>
                </a:solidFill>
              </a:rPr>
              <a:t>anomers</a:t>
            </a:r>
            <a:r>
              <a:rPr lang="en-IN" b="1" dirty="0" smtClean="0">
                <a:solidFill>
                  <a:srgbClr val="FF0000"/>
                </a:solidFill>
              </a:rPr>
              <a:t> or </a:t>
            </a:r>
            <a:r>
              <a:rPr lang="en-IN" b="1" dirty="0" err="1" smtClean="0">
                <a:solidFill>
                  <a:srgbClr val="FF0000"/>
                </a:solidFill>
              </a:rPr>
              <a:t>anomeric</a:t>
            </a:r>
            <a:r>
              <a:rPr lang="en-IN" b="1" dirty="0" smtClean="0">
                <a:solidFill>
                  <a:srgbClr val="FF0000"/>
                </a:solidFill>
              </a:rPr>
              <a:t> isomers.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803" y="4038600"/>
            <a:ext cx="165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α</a:t>
            </a:r>
            <a:r>
              <a:rPr lang="en-US" sz="2800" dirty="0" smtClean="0">
                <a:solidFill>
                  <a:srgbClr val="FF0000"/>
                </a:solidFill>
              </a:rPr>
              <a:t>-Glucose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6751" y="4048780"/>
            <a:ext cx="164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dirty="0" smtClean="0">
                <a:solidFill>
                  <a:srgbClr val="FF0000"/>
                </a:solidFill>
              </a:rPr>
              <a:t>-Glucose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3" y="76200"/>
            <a:ext cx="7680187" cy="39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048000" y="29718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27432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Anomeric</a:t>
            </a:r>
            <a:r>
              <a:rPr lang="en-US" sz="2000" b="1" dirty="0" smtClean="0">
                <a:solidFill>
                  <a:srgbClr val="FF0000"/>
                </a:solidFill>
              </a:rPr>
              <a:t> Carbon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1300" y="2895600"/>
            <a:ext cx="266700" cy="247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808038"/>
          </a:xfrm>
        </p:spPr>
        <p:txBody>
          <a:bodyPr/>
          <a:lstStyle/>
          <a:p>
            <a:r>
              <a:rPr lang="en-US" dirty="0" smtClean="0"/>
              <a:t>Biomolecules around us…</a:t>
            </a:r>
            <a:endParaRPr lang="en-US" dirty="0"/>
          </a:p>
        </p:txBody>
      </p:sp>
      <p:pic>
        <p:nvPicPr>
          <p:cNvPr id="4" name="Picture 3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599"/>
            <a:ext cx="3418725" cy="5715001"/>
          </a:xfrm>
          <a:prstGeom prst="rect">
            <a:avLst/>
          </a:prstGeom>
          <a:noFill/>
        </p:spPr>
      </p:pic>
      <p:pic>
        <p:nvPicPr>
          <p:cNvPr id="1026" name="Picture 2" descr="Paradise Food Point - Food Delivery, Food Nearby, Food Around 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76324"/>
            <a:ext cx="2785987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Restaurants in Gauripur, Dhubri - Top Veg &amp; Non Veg Restaurants -  Order Food Online - Justd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81059"/>
            <a:ext cx="2785987" cy="191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rmation For Food Grains, Vegetables And Fruits - खाद्यान्न, सब्जी और  फलों की मांगी जानकारी, जानें मंशा | Patrika N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16" y="1066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07" y="2881060"/>
            <a:ext cx="2676284" cy="191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07" y="4873596"/>
            <a:ext cx="2676284" cy="183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77" y="4873597"/>
            <a:ext cx="2749511" cy="183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15400" cy="99060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 err="1" smtClean="0">
                <a:solidFill>
                  <a:srgbClr val="FF0000"/>
                </a:solidFill>
              </a:rPr>
              <a:t>Pyran</a:t>
            </a:r>
            <a:r>
              <a:rPr lang="en-IN" sz="2000" dirty="0" smtClean="0"/>
              <a:t> </a:t>
            </a:r>
            <a:r>
              <a:rPr lang="en-IN" sz="2000" dirty="0"/>
              <a:t>is a cyclic organic compound with one oxygen atom and five carbon atoms in the </a:t>
            </a:r>
            <a:r>
              <a:rPr lang="en-IN" sz="2000" dirty="0" smtClean="0"/>
              <a:t>ring and the </a:t>
            </a:r>
            <a:r>
              <a:rPr lang="en-IN" sz="2000" dirty="0"/>
              <a:t>six membered cyclic structure of glucose is called </a:t>
            </a:r>
            <a:r>
              <a:rPr lang="en-IN" sz="2000" b="1" dirty="0" err="1">
                <a:solidFill>
                  <a:srgbClr val="FF0000"/>
                </a:solidFill>
              </a:rPr>
              <a:t>pyranose</a:t>
            </a:r>
            <a:r>
              <a:rPr lang="en-IN" sz="2000" dirty="0"/>
              <a:t> </a:t>
            </a:r>
            <a:r>
              <a:rPr lang="en-IN" sz="2000" dirty="0" smtClean="0"/>
              <a:t>structure.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533400" y="152401"/>
            <a:ext cx="7824788" cy="20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7710" y="1981200"/>
            <a:ext cx="267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α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Glucopyranose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981200"/>
            <a:ext cx="2657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Glucopyranose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674291"/>
            <a:ext cx="10129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Pyran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0" y="3915189"/>
            <a:ext cx="1401667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96" y="3810000"/>
            <a:ext cx="6096000" cy="15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22796" y="5362989"/>
            <a:ext cx="272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α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Fructofuranose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8686" y="5362989"/>
            <a:ext cx="2708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err="1">
                <a:solidFill>
                  <a:srgbClr val="FF0000"/>
                </a:solidFill>
              </a:rPr>
              <a:t>Fructofuranose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396" y="5134389"/>
            <a:ext cx="10172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Furan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60198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 smtClean="0">
                <a:solidFill>
                  <a:srgbClr val="FF0000"/>
                </a:solidFill>
              </a:rPr>
              <a:t>Furan</a:t>
            </a:r>
            <a:r>
              <a:rPr lang="en-IN" sz="2000" dirty="0" smtClean="0"/>
              <a:t> is a cyclic organic compound with one oxygen atom and four carbon atoms in the ring and its analogy structures are called </a:t>
            </a:r>
            <a:r>
              <a:rPr lang="en-IN" sz="2000" b="1" dirty="0" err="1" smtClean="0">
                <a:solidFill>
                  <a:srgbClr val="FF0000"/>
                </a:solidFill>
              </a:rPr>
              <a:t>furanose</a:t>
            </a:r>
            <a:r>
              <a:rPr lang="en-IN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35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Preparation of Glucose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i="1" u="sng" dirty="0" smtClean="0"/>
              <a:t>From Sucrose (</a:t>
            </a:r>
            <a:r>
              <a:rPr lang="en-US" sz="2800" b="1" i="1" u="sng" dirty="0"/>
              <a:t>C</a:t>
            </a:r>
            <a:r>
              <a:rPr lang="en-US" sz="2800" b="1" i="1" u="sng" dirty="0" smtClean="0"/>
              <a:t>ane sugar)</a:t>
            </a:r>
            <a:r>
              <a:rPr lang="en-US" sz="2800" b="1" i="1" dirty="0" smtClean="0"/>
              <a:t>:</a:t>
            </a:r>
            <a:r>
              <a:rPr lang="en-US" sz="2800" b="1" i="1" u="sng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Sucrose on heating with dilute HCl or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in alcoholic solution produces glucose and fructose in equal amounts.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b="1" i="1" u="sng" dirty="0" smtClean="0"/>
              <a:t>From Starch</a:t>
            </a:r>
            <a:r>
              <a:rPr lang="en-US" sz="2800" b="1" i="1" dirty="0" smtClean="0"/>
              <a:t>: </a:t>
            </a:r>
            <a:r>
              <a:rPr lang="en-IN" sz="2800" b="1" i="1" dirty="0"/>
              <a:t>Commercially</a:t>
            </a:r>
            <a:r>
              <a:rPr lang="en-IN" sz="2800" dirty="0"/>
              <a:t> glucose is obtained by hydrolysis </a:t>
            </a:r>
            <a:r>
              <a:rPr lang="en-IN" sz="2800" dirty="0" smtClean="0"/>
              <a:t>of starch </a:t>
            </a:r>
            <a:r>
              <a:rPr lang="en-IN" sz="2800" dirty="0"/>
              <a:t>by boiling it with dilute H</a:t>
            </a:r>
            <a:r>
              <a:rPr lang="en-IN" sz="2800" baseline="-25000" dirty="0"/>
              <a:t>2</a:t>
            </a:r>
            <a:r>
              <a:rPr lang="en-IN" sz="2800" dirty="0"/>
              <a:t>SO</a:t>
            </a:r>
            <a:r>
              <a:rPr lang="en-IN" sz="2800" baseline="-25000" dirty="0"/>
              <a:t>4</a:t>
            </a:r>
            <a:r>
              <a:rPr lang="en-IN" sz="2800" dirty="0"/>
              <a:t> at 393 K under </a:t>
            </a:r>
            <a:r>
              <a:rPr lang="en-IN" sz="2800" dirty="0" smtClean="0"/>
              <a:t>2-3 </a:t>
            </a:r>
            <a:r>
              <a:rPr lang="en-IN" sz="2800" dirty="0" err="1" smtClean="0"/>
              <a:t>atm</a:t>
            </a:r>
            <a:r>
              <a:rPr lang="en-IN" sz="2800" dirty="0" smtClean="0"/>
              <a:t> pressure.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620000" cy="621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2600979"/>
            <a:ext cx="133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Sucrose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460" y="2600979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9467" y="2600979"/>
            <a:ext cx="145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Fructose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8" y="5477530"/>
            <a:ext cx="7581572" cy="78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66800" y="6106180"/>
            <a:ext cx="112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Starch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6261" y="610618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48000"/>
            <a:ext cx="6693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Note: this is also a preparation method of fructose.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64886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15/07/21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Reactions of Glucose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u="sng" dirty="0" smtClean="0"/>
              <a:t>Reaction with hydrogen iodide:</a:t>
            </a:r>
            <a:endParaRPr lang="en-US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5" y="1447799"/>
            <a:ext cx="1953147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590675" cy="9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447799"/>
            <a:ext cx="140867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3850497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1744" y="3810000"/>
            <a:ext cx="159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</a:rPr>
              <a:t>n</a:t>
            </a:r>
            <a:r>
              <a:rPr lang="en-US" sz="2800" b="1" dirty="0" smtClean="0">
                <a:solidFill>
                  <a:srgbClr val="CC0099"/>
                </a:solidFill>
              </a:rPr>
              <a:t>-</a:t>
            </a:r>
            <a:r>
              <a:rPr lang="en-US" sz="2800" b="1" dirty="0" err="1" smtClean="0">
                <a:solidFill>
                  <a:srgbClr val="CC0099"/>
                </a:solidFill>
              </a:rPr>
              <a:t>Haxane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419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Simply can be written as-----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16" y="5029200"/>
            <a:ext cx="6866384" cy="153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smtClean="0"/>
              <a:t>Reaction with hydroxylamine (NH</a:t>
            </a:r>
            <a:r>
              <a:rPr lang="en-US" baseline="-25000" dirty="0" smtClean="0"/>
              <a:t>2</a:t>
            </a:r>
            <a:r>
              <a:rPr lang="en-US" dirty="0" smtClean="0"/>
              <a:t>OH):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3" y="609600"/>
            <a:ext cx="2290763" cy="28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3991" y="3469497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728020"/>
            <a:ext cx="1666875" cy="6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609600"/>
            <a:ext cx="26479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0911" y="3352800"/>
            <a:ext cx="1150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C0099"/>
                </a:solidFill>
              </a:rPr>
              <a:t>Oxime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4267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Simply can be written as-----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08"/>
          <a:stretch/>
        </p:blipFill>
        <p:spPr bwMode="auto">
          <a:xfrm>
            <a:off x="2531391" y="4724400"/>
            <a:ext cx="524100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76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Reaction with hydrogen cyanide (HCN):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9125"/>
            <a:ext cx="24574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2650"/>
            <a:ext cx="1876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6483"/>
            <a:ext cx="2290763" cy="28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8568" y="389638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6966" y="3777317"/>
            <a:ext cx="205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Cyanohydrin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4419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Simply can be written as-----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3"/>
          <a:stretch/>
        </p:blipFill>
        <p:spPr bwMode="auto">
          <a:xfrm>
            <a:off x="3278627" y="4915273"/>
            <a:ext cx="4493773" cy="17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0917"/>
            <a:ext cx="2190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290763" cy="28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8568" y="3774297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163917"/>
            <a:ext cx="1885950" cy="5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3820180"/>
            <a:ext cx="215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C0099"/>
                </a:solidFill>
              </a:rPr>
              <a:t>Gluconic</a:t>
            </a:r>
            <a:r>
              <a:rPr lang="en-US" sz="2800" b="1" dirty="0" smtClean="0">
                <a:solidFill>
                  <a:srgbClr val="CC0099"/>
                </a:solidFill>
              </a:rPr>
              <a:t> acid</a:t>
            </a:r>
            <a:endParaRPr lang="en-US" sz="2800" b="1" dirty="0">
              <a:solidFill>
                <a:srgbClr val="CC00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/>
        </p:blipFill>
        <p:spPr bwMode="auto">
          <a:xfrm>
            <a:off x="3309890" y="5065449"/>
            <a:ext cx="5072110" cy="164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Reaction with Bromine water: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4419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Simply can be written as-----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Reaction with Nitric acid: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2"/>
          <a:stretch/>
        </p:blipFill>
        <p:spPr bwMode="auto">
          <a:xfrm>
            <a:off x="5560142" y="1219200"/>
            <a:ext cx="181988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7"/>
          <a:stretch/>
        </p:blipFill>
        <p:spPr bwMode="auto">
          <a:xfrm>
            <a:off x="1524000" y="1182329"/>
            <a:ext cx="19394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828800"/>
            <a:ext cx="1800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3591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C0099"/>
                </a:solidFill>
              </a:rPr>
              <a:t>Saccharic</a:t>
            </a:r>
            <a:r>
              <a:rPr lang="en-US" sz="2800" b="1" dirty="0" smtClean="0">
                <a:solidFill>
                  <a:srgbClr val="CC0099"/>
                </a:solidFill>
              </a:rPr>
              <a:t> acid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568" y="350520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Reaction with Acetic anhydride: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691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412498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032" y="4114800"/>
            <a:ext cx="340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Glucose </a:t>
            </a:r>
            <a:r>
              <a:rPr lang="en-US" sz="2800" b="1" dirty="0" err="1" smtClean="0">
                <a:solidFill>
                  <a:srgbClr val="CC0099"/>
                </a:solidFill>
              </a:rPr>
              <a:t>pentaacetate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D,L –Nomenclature of carbohydrate</a:t>
            </a:r>
            <a:endParaRPr lang="en-U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61" y="4108641"/>
            <a:ext cx="5316939" cy="267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65" y="762000"/>
            <a:ext cx="5565635" cy="16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90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(+) Isomer of glyceraldehyde has ‘D’ configuration</a:t>
            </a:r>
            <a:r>
              <a:rPr lang="en-IN" sz="2000" dirty="0" smtClean="0"/>
              <a:t>.</a:t>
            </a:r>
          </a:p>
          <a:p>
            <a:r>
              <a:rPr lang="en-IN" sz="2000" dirty="0" smtClean="0"/>
              <a:t>(-) </a:t>
            </a:r>
            <a:r>
              <a:rPr lang="en-IN" sz="2000" dirty="0"/>
              <a:t>Isomer of glyceraldehyde has </a:t>
            </a:r>
            <a:r>
              <a:rPr lang="en-IN" sz="2000" dirty="0" smtClean="0"/>
              <a:t>‘L’ </a:t>
            </a:r>
            <a:r>
              <a:rPr lang="en-IN" sz="2000" dirty="0"/>
              <a:t>configuration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pPr algn="just"/>
            <a:r>
              <a:rPr lang="en-IN" sz="2000" dirty="0" smtClean="0"/>
              <a:t>If the lower portion of the carbohydrate structure (marked within blue lines) have similarities with the D-glyceraldehyde then the carbohydrate is named as D-carbohydrate. </a:t>
            </a:r>
            <a:r>
              <a:rPr lang="en-IN" sz="2000" dirty="0"/>
              <a:t>e</a:t>
            </a:r>
            <a:r>
              <a:rPr lang="en-IN" sz="2000" dirty="0" smtClean="0"/>
              <a:t>.g. -----  D-Glucose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6248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15/07/21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01614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121920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dirty="0"/>
              <a:t>A </a:t>
            </a:r>
            <a:r>
              <a:rPr lang="en-IN" dirty="0" err="1"/>
              <a:t>glycosidic</a:t>
            </a:r>
            <a:r>
              <a:rPr lang="en-IN" dirty="0"/>
              <a:t> </a:t>
            </a:r>
            <a:r>
              <a:rPr lang="en-IN" dirty="0" smtClean="0"/>
              <a:t>bond or </a:t>
            </a:r>
            <a:r>
              <a:rPr lang="en-IN" dirty="0" err="1" smtClean="0"/>
              <a:t>glycosidic</a:t>
            </a:r>
            <a:r>
              <a:rPr lang="en-IN" dirty="0" smtClean="0"/>
              <a:t> linkage </a:t>
            </a:r>
            <a:r>
              <a:rPr lang="en-IN" dirty="0"/>
              <a:t>is formed </a:t>
            </a:r>
            <a:r>
              <a:rPr lang="en-IN" dirty="0" smtClean="0"/>
              <a:t>between the</a:t>
            </a:r>
            <a:r>
              <a:rPr lang="en-IN" dirty="0"/>
              <a:t> </a:t>
            </a:r>
            <a:r>
              <a:rPr lang="en-IN" dirty="0" err="1">
                <a:hlinkClick r:id="rId3" tooltip="Alcohol"/>
              </a:rPr>
              <a:t>hemiacetal</a:t>
            </a:r>
            <a:r>
              <a:rPr lang="en-IN" dirty="0"/>
              <a:t> or </a:t>
            </a:r>
            <a:r>
              <a:rPr lang="en-IN" dirty="0" err="1">
                <a:hlinkClick r:id="rId4"/>
              </a:rPr>
              <a:t>hemiketal</a:t>
            </a:r>
            <a:r>
              <a:rPr lang="en-IN" dirty="0"/>
              <a:t> group of a </a:t>
            </a:r>
            <a:r>
              <a:rPr lang="en-IN" dirty="0" smtClean="0">
                <a:hlinkClick r:id="rId5" tooltip="Saccharide"/>
              </a:rPr>
              <a:t>saccharide</a:t>
            </a:r>
            <a:r>
              <a:rPr lang="en-IN" dirty="0" smtClean="0"/>
              <a:t> (sugar) and </a:t>
            </a:r>
            <a:r>
              <a:rPr lang="en-IN" dirty="0"/>
              <a:t>the </a:t>
            </a:r>
            <a:r>
              <a:rPr lang="en-IN" dirty="0">
                <a:hlinkClick r:id="rId6" tooltip="Hydroxyl group"/>
              </a:rPr>
              <a:t>hydroxyl group</a:t>
            </a:r>
            <a:r>
              <a:rPr lang="en-IN" dirty="0"/>
              <a:t> of some compound such as an </a:t>
            </a:r>
            <a:r>
              <a:rPr lang="en-IN" dirty="0" smtClean="0">
                <a:hlinkClick r:id="rId7"/>
              </a:rPr>
              <a:t>alcohol</a:t>
            </a:r>
            <a:r>
              <a:rPr lang="en-IN" dirty="0" smtClean="0"/>
              <a:t>, </a:t>
            </a:r>
            <a:r>
              <a:rPr lang="en-IN" dirty="0" smtClean="0">
                <a:hlinkClick r:id="rId5" tooltip="Saccharide"/>
              </a:rPr>
              <a:t>saccharide</a:t>
            </a:r>
            <a:r>
              <a:rPr lang="en-IN" dirty="0" smtClean="0"/>
              <a:t> </a:t>
            </a:r>
            <a:r>
              <a:rPr lang="en-IN" dirty="0"/>
              <a:t>(sugar</a:t>
            </a:r>
            <a:r>
              <a:rPr lang="en-IN" dirty="0" smtClean="0"/>
              <a:t>). For example-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Autofit/>
          </a:bodyPr>
          <a:lstStyle/>
          <a:p>
            <a:r>
              <a:rPr lang="en-IN" sz="3200" b="1" u="sng" dirty="0" err="1" smtClean="0">
                <a:solidFill>
                  <a:srgbClr val="FFC000"/>
                </a:solidFill>
              </a:rPr>
              <a:t>Glycosidic</a:t>
            </a:r>
            <a:r>
              <a:rPr lang="en-IN" sz="3200" b="1" u="sng" dirty="0" smtClean="0">
                <a:solidFill>
                  <a:srgbClr val="FFC000"/>
                </a:solidFill>
              </a:rPr>
              <a:t> </a:t>
            </a:r>
            <a:r>
              <a:rPr lang="en-IN" sz="3200" b="1" u="sng" dirty="0">
                <a:solidFill>
                  <a:srgbClr val="FFC000"/>
                </a:solidFill>
              </a:rPr>
              <a:t>bond or </a:t>
            </a:r>
            <a:r>
              <a:rPr lang="en-IN" sz="3200" b="1" u="sng" dirty="0" err="1" smtClean="0">
                <a:solidFill>
                  <a:srgbClr val="FFC000"/>
                </a:solidFill>
              </a:rPr>
              <a:t>Glycosidic</a:t>
            </a:r>
            <a:r>
              <a:rPr lang="en-IN" sz="3200" b="1" u="sng" dirty="0" smtClean="0">
                <a:solidFill>
                  <a:srgbClr val="FFC000"/>
                </a:solidFill>
              </a:rPr>
              <a:t> </a:t>
            </a:r>
            <a:r>
              <a:rPr lang="en-IN" sz="3200" b="1" u="sng" dirty="0">
                <a:solidFill>
                  <a:srgbClr val="FFC000"/>
                </a:solidFill>
              </a:rPr>
              <a:t>linkage</a:t>
            </a:r>
            <a:endParaRPr lang="en-US" sz="3200" b="1" u="sng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362580"/>
            <a:ext cx="321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Glycosidic</a:t>
            </a:r>
            <a:r>
              <a:rPr lang="en-US" sz="2000" b="1" dirty="0" smtClean="0">
                <a:solidFill>
                  <a:srgbClr val="FF0000"/>
                </a:solidFill>
              </a:rPr>
              <a:t> linkage in </a:t>
            </a:r>
            <a:r>
              <a:rPr lang="en-U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</a:rPr>
              <a:t>ucrose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1457" y="6381690"/>
            <a:ext cx="341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Glycosidic</a:t>
            </a:r>
            <a:r>
              <a:rPr lang="en-US" sz="2000" b="1" dirty="0" smtClean="0">
                <a:solidFill>
                  <a:srgbClr val="FF0000"/>
                </a:solidFill>
              </a:rPr>
              <a:t> linkage in </a:t>
            </a:r>
            <a:r>
              <a:rPr lang="en-US" sz="2000" b="1" dirty="0" smtClean="0">
                <a:solidFill>
                  <a:srgbClr val="0070C0"/>
                </a:solidFill>
              </a:rPr>
              <a:t>Maltose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00" y="4531894"/>
            <a:ext cx="4199300" cy="18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" y="4486215"/>
            <a:ext cx="43403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37117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Other examples:----  </a:t>
            </a:r>
            <a:r>
              <a:rPr lang="en-US" sz="2000" b="1" dirty="0" smtClean="0"/>
              <a:t>oligosaccharides and polysaccharides are formed by combination of  a number of </a:t>
            </a:r>
            <a:r>
              <a:rPr lang="en-US" sz="2000" b="1" dirty="0" err="1" smtClean="0"/>
              <a:t>monosaccharides</a:t>
            </a:r>
            <a:r>
              <a:rPr lang="en-US" sz="2000" b="1" dirty="0" smtClean="0"/>
              <a:t> through </a:t>
            </a:r>
            <a:r>
              <a:rPr lang="en-US" sz="2000" b="1" dirty="0" err="1" smtClean="0"/>
              <a:t>glycosidic</a:t>
            </a:r>
            <a:r>
              <a:rPr lang="en-US" sz="2000" b="1" dirty="0" smtClean="0"/>
              <a:t> linkage.</a:t>
            </a:r>
          </a:p>
        </p:txBody>
      </p:sp>
    </p:spTree>
    <p:extLst>
      <p:ext uri="{BB962C8B-B14F-4D97-AF65-F5344CB8AC3E}">
        <p14:creationId xmlns:p14="http://schemas.microsoft.com/office/powerpoint/2010/main" val="1480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b="1" dirty="0"/>
              <a:t>Biomolecule</a:t>
            </a:r>
            <a:r>
              <a:rPr lang="en-IN" dirty="0"/>
              <a:t>, also called </a:t>
            </a:r>
            <a:r>
              <a:rPr lang="en-IN" b="1" dirty="0"/>
              <a:t>biological molecule</a:t>
            </a:r>
            <a:r>
              <a:rPr lang="en-IN" dirty="0"/>
              <a:t>, </a:t>
            </a:r>
            <a:r>
              <a:rPr lang="en-IN" dirty="0" smtClean="0"/>
              <a:t>that </a:t>
            </a:r>
            <a:r>
              <a:rPr lang="en-IN" dirty="0"/>
              <a:t>are produced by </a:t>
            </a:r>
            <a:r>
              <a:rPr lang="en-IN" dirty="0">
                <a:hlinkClick r:id="rId2"/>
              </a:rPr>
              <a:t>cells</a:t>
            </a:r>
            <a:r>
              <a:rPr lang="en-IN" dirty="0"/>
              <a:t> and living organisms. </a:t>
            </a:r>
            <a:endParaRPr lang="en-IN" dirty="0" smtClean="0"/>
          </a:p>
          <a:p>
            <a:pPr algn="just"/>
            <a:r>
              <a:rPr lang="en-IN" dirty="0" smtClean="0"/>
              <a:t>Biomolecules </a:t>
            </a:r>
            <a:r>
              <a:rPr lang="en-IN" dirty="0"/>
              <a:t>have a wide range of sizes and structures and perform a vast array of functions.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four major types of biomolecules are </a:t>
            </a:r>
            <a:r>
              <a:rPr lang="en-IN" dirty="0">
                <a:hlinkClick r:id="rId3"/>
              </a:rPr>
              <a:t>carbohydrates</a:t>
            </a:r>
            <a:r>
              <a:rPr lang="en-IN" dirty="0"/>
              <a:t>, </a:t>
            </a:r>
            <a:r>
              <a:rPr lang="en-IN" dirty="0">
                <a:hlinkClick r:id="rId4"/>
              </a:rPr>
              <a:t>lipids</a:t>
            </a:r>
            <a:r>
              <a:rPr lang="en-IN" dirty="0"/>
              <a:t>, </a:t>
            </a:r>
            <a:r>
              <a:rPr lang="en-IN" dirty="0">
                <a:hlinkClick r:id="rId5"/>
              </a:rPr>
              <a:t>nucleic acids</a:t>
            </a:r>
            <a:r>
              <a:rPr lang="en-IN" dirty="0"/>
              <a:t>, and </a:t>
            </a:r>
            <a:r>
              <a:rPr lang="en-IN" dirty="0" smtClean="0">
                <a:hlinkClick r:id="rId6"/>
              </a:rPr>
              <a:t>proteins</a:t>
            </a:r>
            <a:r>
              <a:rPr lang="en-IN" dirty="0" smtClean="0"/>
              <a:t>. </a:t>
            </a:r>
          </a:p>
          <a:p>
            <a:pPr algn="just"/>
            <a:r>
              <a:rPr lang="en-IN" dirty="0" smtClean="0"/>
              <a:t>In addition to this four, there some molecules like vitamins and mineral salts also plays important role in the functions of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Disaccharides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Disaccharides </a:t>
            </a:r>
            <a:r>
              <a:rPr lang="en-IN" dirty="0"/>
              <a:t>on hydrolysis with </a:t>
            </a:r>
            <a:r>
              <a:rPr lang="en-IN" dirty="0" smtClean="0"/>
              <a:t>dilute acids </a:t>
            </a:r>
            <a:r>
              <a:rPr lang="en-IN" dirty="0"/>
              <a:t>or enzymes yield two molecules of either the same or </a:t>
            </a:r>
            <a:r>
              <a:rPr lang="en-IN" dirty="0" smtClean="0"/>
              <a:t>different </a:t>
            </a:r>
            <a:r>
              <a:rPr lang="en-IN" dirty="0" err="1" smtClean="0"/>
              <a:t>monosaccharides</a:t>
            </a:r>
            <a:r>
              <a:rPr lang="en-IN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Sucrose:</a:t>
            </a:r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0" y="2819401"/>
            <a:ext cx="6705600" cy="62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660" y="3286780"/>
            <a:ext cx="133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Sucrose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44260" y="328678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Glucose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2267" y="3286780"/>
            <a:ext cx="145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Fructose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58060" y="2819401"/>
            <a:ext cx="7142940" cy="990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43800" y="6248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22/07/21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25" y="461926"/>
            <a:ext cx="8585775" cy="22812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the </a:t>
            </a:r>
            <a:r>
              <a:rPr lang="en-IN" dirty="0" err="1" smtClean="0"/>
              <a:t>glycosidic</a:t>
            </a:r>
            <a:r>
              <a:rPr lang="en-IN" dirty="0" smtClean="0"/>
              <a:t> linkage formed between </a:t>
            </a:r>
            <a:r>
              <a:rPr lang="en-IN" dirty="0"/>
              <a:t>C1 of </a:t>
            </a:r>
            <a:r>
              <a:rPr lang="el-GR" dirty="0" smtClean="0"/>
              <a:t>α</a:t>
            </a:r>
            <a:r>
              <a:rPr lang="en-IN" dirty="0" smtClean="0"/>
              <a:t>-D-glucose </a:t>
            </a:r>
            <a:r>
              <a:rPr lang="en-IN" dirty="0"/>
              <a:t>and C2 of </a:t>
            </a:r>
            <a:r>
              <a:rPr lang="el-GR" dirty="0"/>
              <a:t>β</a:t>
            </a:r>
            <a:r>
              <a:rPr lang="en-IN" dirty="0" smtClean="0"/>
              <a:t>-D-fructose</a:t>
            </a:r>
            <a:r>
              <a:rPr lang="en-IN" dirty="0"/>
              <a:t>. </a:t>
            </a:r>
            <a:r>
              <a:rPr lang="en-IN" dirty="0" smtClean="0"/>
              <a:t>Since the </a:t>
            </a:r>
            <a:r>
              <a:rPr lang="en-IN" dirty="0"/>
              <a:t>reducing groups of glucose and fructose are involved </a:t>
            </a:r>
            <a:r>
              <a:rPr lang="en-IN" dirty="0" smtClean="0"/>
              <a:t>in </a:t>
            </a:r>
            <a:r>
              <a:rPr lang="en-IN" dirty="0" err="1" smtClean="0"/>
              <a:t>glycosidic</a:t>
            </a:r>
            <a:r>
              <a:rPr lang="en-IN" dirty="0" smtClean="0"/>
              <a:t> </a:t>
            </a:r>
            <a:r>
              <a:rPr lang="en-IN" dirty="0"/>
              <a:t>bond formation, sucrose is a non reducing sugar.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6" b="22571"/>
          <a:stretch/>
        </p:blipFill>
        <p:spPr bwMode="auto">
          <a:xfrm>
            <a:off x="61418" y="2763697"/>
            <a:ext cx="3900982" cy="21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 r="5903" b="22691"/>
          <a:stretch/>
        </p:blipFill>
        <p:spPr bwMode="auto">
          <a:xfrm>
            <a:off x="4876800" y="2743200"/>
            <a:ext cx="421558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0800000">
            <a:off x="3886201" y="3720729"/>
            <a:ext cx="1066800" cy="308317"/>
          </a:xfrm>
          <a:prstGeom prst="leftArrow">
            <a:avLst>
              <a:gd name="adj1" fmla="val 50000"/>
              <a:gd name="adj2" fmla="val 817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r="63695"/>
          <a:stretch/>
        </p:blipFill>
        <p:spPr bwMode="auto">
          <a:xfrm>
            <a:off x="4165334" y="4589468"/>
            <a:ext cx="663677" cy="57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rved Down Arrow 7"/>
          <p:cNvSpPr/>
          <p:nvPr/>
        </p:nvSpPr>
        <p:spPr>
          <a:xfrm rot="2982668">
            <a:off x="3851816" y="3988815"/>
            <a:ext cx="984098" cy="36571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425" y="4872733"/>
            <a:ext cx="125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</a:rPr>
              <a:t>-Glucose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6736" y="4882913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β</a:t>
            </a:r>
            <a:r>
              <a:rPr lang="en-US" sz="2000" b="1" dirty="0" smtClean="0">
                <a:solidFill>
                  <a:srgbClr val="FF0000"/>
                </a:solidFill>
              </a:rPr>
              <a:t>-Fructose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5781" y="4876800"/>
            <a:ext cx="2062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Glycosidic</a:t>
            </a:r>
            <a:r>
              <a:rPr lang="en-US" sz="2000" b="1" dirty="0" smtClean="0">
                <a:solidFill>
                  <a:srgbClr val="FF0000"/>
                </a:solidFill>
              </a:rPr>
              <a:t> linkage</a:t>
            </a:r>
          </a:p>
        </p:txBody>
      </p:sp>
    </p:spTree>
    <p:extLst>
      <p:ext uri="{BB962C8B-B14F-4D97-AF65-F5344CB8AC3E}">
        <p14:creationId xmlns:p14="http://schemas.microsoft.com/office/powerpoint/2010/main" val="2433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solidFill>
                  <a:srgbClr val="00B0F0"/>
                </a:solidFill>
              </a:rPr>
              <a:t>Sucrose</a:t>
            </a:r>
            <a:r>
              <a:rPr lang="en-IN" dirty="0"/>
              <a:t> is </a:t>
            </a:r>
            <a:r>
              <a:rPr lang="en-IN" dirty="0" smtClean="0"/>
              <a:t>dextrorotatory (+) </a:t>
            </a:r>
            <a:r>
              <a:rPr lang="en-IN" dirty="0"/>
              <a:t>but after hydrolysis </a:t>
            </a:r>
            <a:r>
              <a:rPr lang="en-IN" dirty="0" smtClean="0"/>
              <a:t>gives dextrorotatory </a:t>
            </a:r>
            <a:r>
              <a:rPr lang="en-IN" dirty="0"/>
              <a:t>glucose and laevorotatory fructose. Since </a:t>
            </a:r>
            <a:r>
              <a:rPr lang="en-IN" dirty="0" smtClean="0"/>
              <a:t>the laevorotation </a:t>
            </a:r>
            <a:r>
              <a:rPr lang="en-IN" dirty="0"/>
              <a:t>of fructose (–92.4°) is more than dextrorotation </a:t>
            </a:r>
            <a:r>
              <a:rPr lang="en-IN" dirty="0" smtClean="0"/>
              <a:t>of glucose </a:t>
            </a:r>
            <a:r>
              <a:rPr lang="en-IN" dirty="0"/>
              <a:t>(+ 52.5°), the mixture is laevorotatory. Thus, hydrolysis </a:t>
            </a:r>
            <a:r>
              <a:rPr lang="en-IN" dirty="0" smtClean="0"/>
              <a:t>of sucrose </a:t>
            </a:r>
            <a:r>
              <a:rPr lang="en-IN" dirty="0"/>
              <a:t>brings about a change in the sign of rotation, from </a:t>
            </a:r>
            <a:r>
              <a:rPr lang="en-IN" dirty="0" err="1" smtClean="0"/>
              <a:t>dextro</a:t>
            </a:r>
            <a:r>
              <a:rPr lang="en-IN" dirty="0"/>
              <a:t> </a:t>
            </a:r>
            <a:r>
              <a:rPr lang="en-IN" dirty="0" smtClean="0"/>
              <a:t>(+) </a:t>
            </a:r>
            <a:r>
              <a:rPr lang="en-IN" dirty="0"/>
              <a:t>to </a:t>
            </a:r>
            <a:r>
              <a:rPr lang="en-IN" dirty="0" err="1"/>
              <a:t>laevo</a:t>
            </a:r>
            <a:r>
              <a:rPr lang="en-IN" dirty="0"/>
              <a:t> (–) and the product is named as </a:t>
            </a:r>
            <a:r>
              <a:rPr lang="en-IN" b="1" dirty="0">
                <a:solidFill>
                  <a:srgbClr val="00B0F0"/>
                </a:solidFill>
              </a:rPr>
              <a:t>invert sugar</a:t>
            </a:r>
            <a:r>
              <a:rPr lang="en-IN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2859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Maltose:</a:t>
            </a:r>
          </a:p>
          <a:p>
            <a:pPr marL="0" indent="0" algn="just">
              <a:buNone/>
            </a:pPr>
            <a:r>
              <a:rPr lang="en-US" dirty="0" smtClean="0"/>
              <a:t> 	</a:t>
            </a:r>
            <a:r>
              <a:rPr lang="en-IN" dirty="0" smtClean="0"/>
              <a:t>Maltose </a:t>
            </a:r>
            <a:r>
              <a:rPr lang="en-IN" dirty="0"/>
              <a:t>is composed of </a:t>
            </a:r>
            <a:r>
              <a:rPr lang="en-IN" dirty="0" smtClean="0"/>
              <a:t>two </a:t>
            </a:r>
            <a:r>
              <a:rPr lang="el-GR" dirty="0" smtClean="0"/>
              <a:t>α</a:t>
            </a:r>
            <a:r>
              <a:rPr lang="en-IN" dirty="0" smtClean="0"/>
              <a:t>-D-glucose </a:t>
            </a:r>
            <a:r>
              <a:rPr lang="en-IN" dirty="0"/>
              <a:t>units in which C1 of one glucose (I) is linked to </a:t>
            </a:r>
            <a:r>
              <a:rPr lang="en-IN" dirty="0" smtClean="0"/>
              <a:t>C4 of </a:t>
            </a:r>
            <a:r>
              <a:rPr lang="en-IN" dirty="0"/>
              <a:t>another glucose unit (II). The free aldehyde group can </a:t>
            </a:r>
            <a:r>
              <a:rPr lang="en-IN" dirty="0" smtClean="0"/>
              <a:t>be produced </a:t>
            </a:r>
            <a:r>
              <a:rPr lang="en-IN" dirty="0"/>
              <a:t>at C1 of second glucose in solution and it shows </a:t>
            </a:r>
            <a:r>
              <a:rPr lang="en-IN" dirty="0" smtClean="0"/>
              <a:t>reducing properties </a:t>
            </a:r>
            <a:r>
              <a:rPr lang="en-IN" dirty="0"/>
              <a:t>so it is a </a:t>
            </a:r>
            <a:r>
              <a:rPr lang="en-IN" b="1" dirty="0">
                <a:solidFill>
                  <a:srgbClr val="0070C0"/>
                </a:solidFill>
              </a:rPr>
              <a:t>reducing sugar</a:t>
            </a:r>
            <a:r>
              <a:rPr lang="en-IN" dirty="0" smtClean="0"/>
              <a:t>.</a:t>
            </a:r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13022" y="5848290"/>
            <a:ext cx="170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Maltose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124200"/>
            <a:ext cx="553551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36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Lactose (Milk-sugar):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IN" dirty="0"/>
              <a:t>It is composed of </a:t>
            </a:r>
            <a:r>
              <a:rPr lang="el-GR" dirty="0" smtClean="0"/>
              <a:t>β</a:t>
            </a:r>
            <a:r>
              <a:rPr lang="en-IN" dirty="0" smtClean="0"/>
              <a:t>-D-</a:t>
            </a:r>
            <a:r>
              <a:rPr lang="en-IN" dirty="0" err="1" smtClean="0"/>
              <a:t>galactose</a:t>
            </a:r>
            <a:r>
              <a:rPr lang="en-IN" dirty="0" smtClean="0"/>
              <a:t> and </a:t>
            </a:r>
            <a:r>
              <a:rPr lang="el-GR" dirty="0" smtClean="0"/>
              <a:t>β</a:t>
            </a:r>
            <a:r>
              <a:rPr lang="en-IN" dirty="0" smtClean="0"/>
              <a:t>-D-glucose</a:t>
            </a:r>
            <a:r>
              <a:rPr lang="en-IN" dirty="0"/>
              <a:t>. The linkage is between C1 of </a:t>
            </a:r>
            <a:r>
              <a:rPr lang="en-IN" dirty="0" err="1"/>
              <a:t>galactose</a:t>
            </a:r>
            <a:r>
              <a:rPr lang="en-IN" dirty="0"/>
              <a:t> and C4 </a:t>
            </a:r>
            <a:r>
              <a:rPr lang="en-IN" dirty="0" smtClean="0"/>
              <a:t>of glucose</a:t>
            </a:r>
            <a:r>
              <a:rPr lang="en-IN" dirty="0"/>
              <a:t>. Free aldehyde group may be produced at C-1 of </a:t>
            </a:r>
            <a:r>
              <a:rPr lang="en-IN" dirty="0" smtClean="0"/>
              <a:t>glucose unit</a:t>
            </a:r>
            <a:r>
              <a:rPr lang="en-IN" dirty="0"/>
              <a:t>, hence it is also a </a:t>
            </a:r>
            <a:r>
              <a:rPr lang="en-IN" b="1" dirty="0">
                <a:solidFill>
                  <a:srgbClr val="0070C0"/>
                </a:solidFill>
              </a:rPr>
              <a:t>reducing sugar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1032" y="5726668"/>
            <a:ext cx="90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Lactose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7484"/>
            <a:ext cx="568111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73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Polysaccharides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/>
              <a:t>Polysaccharides contain a large number of monosaccharide units </a:t>
            </a:r>
            <a:r>
              <a:rPr lang="en-IN" dirty="0" smtClean="0"/>
              <a:t>joined together </a:t>
            </a:r>
            <a:r>
              <a:rPr lang="en-IN" dirty="0"/>
              <a:t>by </a:t>
            </a:r>
            <a:r>
              <a:rPr lang="en-IN" dirty="0" err="1"/>
              <a:t>glycosidic</a:t>
            </a:r>
            <a:r>
              <a:rPr lang="en-IN" dirty="0"/>
              <a:t> linkages</a:t>
            </a:r>
            <a:r>
              <a:rPr lang="en-IN" dirty="0" smtClean="0"/>
              <a:t>. </a:t>
            </a:r>
            <a:r>
              <a:rPr lang="en-IN" dirty="0"/>
              <a:t>They mainly act as the </a:t>
            </a:r>
            <a:r>
              <a:rPr lang="en-IN" dirty="0" smtClean="0"/>
              <a:t>food </a:t>
            </a:r>
            <a:r>
              <a:rPr lang="en-US" dirty="0" smtClean="0"/>
              <a:t>storage </a:t>
            </a:r>
            <a:r>
              <a:rPr lang="en-US" dirty="0"/>
              <a:t>or structural materials.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common polysaccharides are-</a:t>
            </a:r>
          </a:p>
          <a:p>
            <a:pPr marL="0" indent="0">
              <a:buNone/>
            </a:pPr>
            <a:r>
              <a:rPr lang="en-US" dirty="0" smtClean="0"/>
              <a:t>	Starch, cellulose, glycogen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Starch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Starch is the main storage polysaccharide of plants. </a:t>
            </a:r>
            <a:endParaRPr lang="en-IN" dirty="0" smtClean="0"/>
          </a:p>
          <a:p>
            <a:pPr algn="just"/>
            <a:r>
              <a:rPr lang="en-IN" dirty="0" smtClean="0"/>
              <a:t>It is the </a:t>
            </a:r>
            <a:r>
              <a:rPr lang="en-IN" dirty="0"/>
              <a:t>most important dietary source for human beings. </a:t>
            </a:r>
            <a:endParaRPr lang="en-IN" dirty="0" smtClean="0"/>
          </a:p>
          <a:p>
            <a:pPr algn="just"/>
            <a:r>
              <a:rPr lang="en-IN" dirty="0" smtClean="0"/>
              <a:t>High content of </a:t>
            </a:r>
            <a:r>
              <a:rPr lang="en-IN" dirty="0"/>
              <a:t>starch is found in cereals, roots, tubers and some vegetables. </a:t>
            </a:r>
            <a:endParaRPr lang="en-IN" dirty="0" smtClean="0"/>
          </a:p>
          <a:p>
            <a:pPr algn="just"/>
            <a:r>
              <a:rPr lang="en-IN" dirty="0" smtClean="0"/>
              <a:t>It is </a:t>
            </a:r>
            <a:r>
              <a:rPr lang="en-IN" dirty="0"/>
              <a:t>a polymer of </a:t>
            </a:r>
            <a:r>
              <a:rPr lang="el-GR" dirty="0" smtClean="0"/>
              <a:t>α</a:t>
            </a:r>
            <a:r>
              <a:rPr lang="en-IN" dirty="0" smtClean="0"/>
              <a:t>-glucose </a:t>
            </a:r>
            <a:r>
              <a:rPr lang="en-IN" dirty="0"/>
              <a:t>and consists of two components—</a:t>
            </a:r>
          </a:p>
          <a:p>
            <a:pPr marL="0" indent="0" algn="just">
              <a:buNone/>
            </a:pPr>
            <a:r>
              <a:rPr lang="en-IN" dirty="0" smtClean="0"/>
              <a:t>		Amylose         and         Amylopectin</a:t>
            </a:r>
            <a:r>
              <a:rPr lang="en-IN" i="1" dirty="0"/>
              <a:t>. </a:t>
            </a:r>
            <a:endParaRPr lang="en-IN" i="1" dirty="0" smtClean="0"/>
          </a:p>
        </p:txBody>
      </p:sp>
    </p:spTree>
    <p:extLst>
      <p:ext uri="{BB962C8B-B14F-4D97-AF65-F5344CB8AC3E}">
        <p14:creationId xmlns:p14="http://schemas.microsoft.com/office/powerpoint/2010/main" val="22786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Amylose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792162"/>
            <a:ext cx="4040188" cy="362743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Amylose is </a:t>
            </a:r>
            <a:r>
              <a:rPr lang="en-IN" b="1" dirty="0">
                <a:solidFill>
                  <a:srgbClr val="0070C0"/>
                </a:solidFill>
              </a:rPr>
              <a:t>water soluble </a:t>
            </a:r>
            <a:r>
              <a:rPr lang="en-IN" dirty="0"/>
              <a:t>component which constitutes about 15-20% of starch. </a:t>
            </a:r>
            <a:endParaRPr lang="en-IN" dirty="0" smtClean="0"/>
          </a:p>
          <a:p>
            <a:pPr algn="just"/>
            <a:r>
              <a:rPr lang="en-IN" dirty="0" smtClean="0"/>
              <a:t>It is </a:t>
            </a:r>
            <a:r>
              <a:rPr lang="en-IN" dirty="0"/>
              <a:t>a long </a:t>
            </a:r>
            <a:r>
              <a:rPr lang="en-IN" b="1" u="sng" dirty="0" err="1">
                <a:solidFill>
                  <a:srgbClr val="0070C0"/>
                </a:solidFill>
              </a:rPr>
              <a:t>unbranched</a:t>
            </a:r>
            <a:r>
              <a:rPr lang="en-IN" dirty="0"/>
              <a:t> </a:t>
            </a:r>
            <a:r>
              <a:rPr lang="en-IN" b="1" dirty="0" smtClean="0">
                <a:solidFill>
                  <a:srgbClr val="0070C0"/>
                </a:solidFill>
              </a:rPr>
              <a:t>chain</a:t>
            </a:r>
          </a:p>
          <a:p>
            <a:pPr algn="just"/>
            <a:r>
              <a:rPr lang="en-IN" dirty="0" smtClean="0"/>
              <a:t>It contains 200-1000, </a:t>
            </a:r>
            <a:r>
              <a:rPr lang="el-GR" dirty="0" smtClean="0"/>
              <a:t>α</a:t>
            </a:r>
            <a:r>
              <a:rPr lang="en-IN" dirty="0" smtClean="0"/>
              <a:t>-D-</a:t>
            </a:r>
            <a:r>
              <a:rPr lang="en-IN" dirty="0"/>
              <a:t>(+)-glucose units held together by C1– C4 </a:t>
            </a:r>
            <a:r>
              <a:rPr lang="en-IN" dirty="0" err="1"/>
              <a:t>glycosidic</a:t>
            </a:r>
            <a:r>
              <a:rPr lang="en-IN" dirty="0"/>
              <a:t> linkage.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2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Amylopectin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792162"/>
            <a:ext cx="4346575" cy="5608638"/>
          </a:xfrm>
        </p:spPr>
        <p:txBody>
          <a:bodyPr>
            <a:normAutofit/>
          </a:bodyPr>
          <a:lstStyle/>
          <a:p>
            <a:r>
              <a:rPr lang="en-IN" dirty="0"/>
              <a:t>Amylopectin is </a:t>
            </a:r>
            <a:r>
              <a:rPr lang="en-IN" b="1" dirty="0">
                <a:solidFill>
                  <a:srgbClr val="0070C0"/>
                </a:solidFill>
              </a:rPr>
              <a:t>insoluble in water</a:t>
            </a:r>
            <a:r>
              <a:rPr lang="en-IN" dirty="0"/>
              <a:t> and constitutes about </a:t>
            </a:r>
            <a:r>
              <a:rPr lang="en-IN" dirty="0" smtClean="0"/>
              <a:t>80-85</a:t>
            </a:r>
            <a:r>
              <a:rPr lang="en-IN" dirty="0"/>
              <a:t>% of starch.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a </a:t>
            </a:r>
            <a:r>
              <a:rPr lang="en-IN" b="1" dirty="0">
                <a:solidFill>
                  <a:srgbClr val="0070C0"/>
                </a:solidFill>
              </a:rPr>
              <a:t>branched chain </a:t>
            </a:r>
            <a:r>
              <a:rPr lang="en-IN" dirty="0" smtClean="0"/>
              <a:t>polymer.</a:t>
            </a:r>
          </a:p>
          <a:p>
            <a:r>
              <a:rPr lang="en-IN" dirty="0"/>
              <a:t>It contains </a:t>
            </a:r>
            <a:r>
              <a:rPr lang="el-GR" dirty="0" smtClean="0"/>
              <a:t>α </a:t>
            </a:r>
            <a:r>
              <a:rPr lang="en-IN" dirty="0" smtClean="0"/>
              <a:t>-D-glucose units </a:t>
            </a:r>
            <a:r>
              <a:rPr lang="en-IN" dirty="0"/>
              <a:t>in which chain </a:t>
            </a:r>
            <a:r>
              <a:rPr lang="en-IN" dirty="0" smtClean="0"/>
              <a:t>is formed </a:t>
            </a:r>
            <a:r>
              <a:rPr lang="en-IN" dirty="0"/>
              <a:t>by C1–C4 </a:t>
            </a:r>
            <a:r>
              <a:rPr lang="en-IN" dirty="0" err="1"/>
              <a:t>glycosidic</a:t>
            </a:r>
            <a:r>
              <a:rPr lang="en-IN" dirty="0"/>
              <a:t> linkage </a:t>
            </a:r>
            <a:r>
              <a:rPr lang="en-IN" dirty="0" smtClean="0"/>
              <a:t>whereas branching </a:t>
            </a:r>
            <a:r>
              <a:rPr lang="en-IN" dirty="0"/>
              <a:t>occurs by C1–C6 </a:t>
            </a:r>
            <a:r>
              <a:rPr lang="en-IN" dirty="0" err="1"/>
              <a:t>glycosidic</a:t>
            </a:r>
            <a:r>
              <a:rPr lang="en-IN" dirty="0"/>
              <a:t> linkage.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400800" cy="24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81800" cy="410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Cellulose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763000" cy="23621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dirty="0"/>
              <a:t>Cellulose occurs exclusively in plants and it is the most abundant organic substance in plant kingdom. It is a predominant constituent of cell wall of plant cells. Cellulose is a straight </a:t>
            </a:r>
            <a:r>
              <a:rPr lang="en-IN" dirty="0" smtClean="0"/>
              <a:t>chain polysaccharide </a:t>
            </a:r>
            <a:r>
              <a:rPr lang="en-IN" dirty="0"/>
              <a:t>composed only of </a:t>
            </a:r>
            <a:r>
              <a:rPr lang="el-GR" dirty="0" smtClean="0"/>
              <a:t>β</a:t>
            </a:r>
            <a:r>
              <a:rPr lang="en-IN" dirty="0" smtClean="0"/>
              <a:t>-D-glucose </a:t>
            </a:r>
            <a:r>
              <a:rPr lang="en-IN" dirty="0"/>
              <a:t>units which </a:t>
            </a:r>
            <a:r>
              <a:rPr lang="en-IN" dirty="0" smtClean="0"/>
              <a:t>are joined </a:t>
            </a:r>
            <a:r>
              <a:rPr lang="en-IN" dirty="0"/>
              <a:t>by </a:t>
            </a:r>
            <a:r>
              <a:rPr lang="en-IN" dirty="0" err="1"/>
              <a:t>glycosidic</a:t>
            </a:r>
            <a:r>
              <a:rPr lang="en-IN" dirty="0"/>
              <a:t> linkage between C1 of one glucose unit </a:t>
            </a:r>
            <a:r>
              <a:rPr lang="en-IN" dirty="0" smtClean="0"/>
              <a:t>and C4 </a:t>
            </a:r>
            <a:r>
              <a:rPr lang="en-IN" dirty="0"/>
              <a:t>of the next glucose unit.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453284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6324600"/>
            <a:ext cx="609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2819400"/>
            <a:ext cx="609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46" y="2667000"/>
            <a:ext cx="447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419600" y="28194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51" y="4023380"/>
            <a:ext cx="62869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0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Carbohydrates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Carbohydrates are the most abundant organic molecules in nature.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The term carbohydrate is derived from the French term hydrate de carbon  i.e., it is a hydrate of carbon or </a:t>
            </a:r>
            <a:r>
              <a:rPr lang="en-US" b="1" dirty="0" err="1" smtClean="0">
                <a:solidFill>
                  <a:srgbClr val="00B0F0"/>
                </a:solidFill>
              </a:rPr>
              <a:t>C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n</a:t>
            </a:r>
            <a:r>
              <a:rPr lang="en-US" b="1" dirty="0" smtClean="0">
                <a:solidFill>
                  <a:srgbClr val="00B0F0"/>
                </a:solidFill>
              </a:rPr>
              <a:t>(H</a:t>
            </a:r>
            <a:r>
              <a:rPr lang="en-US" b="1" baseline="-25000" dirty="0" smtClean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O)</a:t>
            </a:r>
            <a:r>
              <a:rPr lang="en-US" b="1" baseline="-25000" dirty="0" smtClean="0">
                <a:solidFill>
                  <a:srgbClr val="00B0F0"/>
                </a:solidFill>
              </a:rPr>
              <a:t>n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i="1" dirty="0" smtClean="0"/>
              <a:t>Carbohydrates are defined as organic substances having C, H and O wherein H and O are in the ratio 2:1 as found in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O.</a:t>
            </a:r>
          </a:p>
          <a:p>
            <a:pPr algn="just">
              <a:lnSpc>
                <a:spcPct val="120000"/>
              </a:lnSpc>
            </a:pPr>
            <a:r>
              <a:rPr lang="en-IN" b="1" dirty="0"/>
              <a:t>Chemically, </a:t>
            </a:r>
            <a:r>
              <a:rPr lang="en-IN" b="1" i="1" dirty="0"/>
              <a:t>the carbohydrates may be defined as optically active </a:t>
            </a:r>
            <a:r>
              <a:rPr lang="en-IN" b="1" i="1" dirty="0" err="1">
                <a:solidFill>
                  <a:srgbClr val="0070C0"/>
                </a:solidFill>
              </a:rPr>
              <a:t>polyhydroxy</a:t>
            </a:r>
            <a:r>
              <a:rPr lang="en-IN" b="1" i="1" dirty="0">
                <a:solidFill>
                  <a:srgbClr val="0070C0"/>
                </a:solidFill>
              </a:rPr>
              <a:t> aldehydes or ketones </a:t>
            </a:r>
            <a:r>
              <a:rPr lang="en-IN" b="1" i="1" dirty="0"/>
              <a:t>or the compounds which produce such units on hydrolysis</a:t>
            </a:r>
            <a:r>
              <a:rPr lang="en-IN" b="1" dirty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Glycogen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 carbohydrates are stored in animal body as </a:t>
            </a:r>
            <a:r>
              <a:rPr lang="en-IN" dirty="0" smtClean="0"/>
              <a:t>glycogen. </a:t>
            </a:r>
          </a:p>
          <a:p>
            <a:pPr algn="just"/>
            <a:r>
              <a:rPr lang="en-IN" dirty="0" smtClean="0"/>
              <a:t>It </a:t>
            </a:r>
            <a:r>
              <a:rPr lang="en-IN" dirty="0"/>
              <a:t>is also known as animal starch because its structure is similar </a:t>
            </a:r>
            <a:r>
              <a:rPr lang="en-IN" dirty="0" smtClean="0"/>
              <a:t>to amylopectin </a:t>
            </a:r>
            <a:r>
              <a:rPr lang="en-IN" dirty="0"/>
              <a:t>and is rather more highly branched.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is present in </a:t>
            </a:r>
            <a:r>
              <a:rPr lang="en-IN" dirty="0" smtClean="0"/>
              <a:t>liver, muscles </a:t>
            </a:r>
            <a:r>
              <a:rPr lang="en-IN" dirty="0"/>
              <a:t>and brain. When the body needs glucose, enzymes break </a:t>
            </a:r>
            <a:r>
              <a:rPr lang="en-IN" dirty="0" smtClean="0"/>
              <a:t>the glycogen </a:t>
            </a:r>
            <a:r>
              <a:rPr lang="en-IN" dirty="0"/>
              <a:t>down to glucose. Glycogen is also found in yeast and fungi.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Home </a:t>
            </a:r>
            <a:r>
              <a:rPr lang="en-US" sz="3600" b="1" u="sng" dirty="0" err="1"/>
              <a:t>assignmnet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700" b="1" u="sng" dirty="0" smtClean="0">
                <a:solidFill>
                  <a:srgbClr val="FF0000"/>
                </a:solidFill>
              </a:rPr>
              <a:t>(Submit the </a:t>
            </a:r>
            <a:r>
              <a:rPr lang="en-US" sz="2700" b="1" u="sng" dirty="0" err="1" smtClean="0">
                <a:solidFill>
                  <a:srgbClr val="FF0000"/>
                </a:solidFill>
              </a:rPr>
              <a:t>assignmnet</a:t>
            </a:r>
            <a:r>
              <a:rPr lang="en-US" sz="2700" b="1" u="sng" dirty="0" smtClean="0">
                <a:solidFill>
                  <a:srgbClr val="FF0000"/>
                </a:solidFill>
              </a:rPr>
              <a:t> by Sunday) </a:t>
            </a:r>
            <a:endParaRPr lang="en-US" sz="27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715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are differences between glucose and fructose? 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the open chain structure and Haworth structure of glucose and fructose.    					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you mean be </a:t>
            </a:r>
            <a:r>
              <a:rPr lang="en-US" dirty="0" err="1" smtClean="0"/>
              <a:t>anomers</a:t>
            </a:r>
            <a:r>
              <a:rPr lang="en-US" dirty="0" smtClean="0"/>
              <a:t>. Draw the structures of </a:t>
            </a:r>
            <a:r>
              <a:rPr lang="en-US" dirty="0" err="1" smtClean="0"/>
              <a:t>anomers</a:t>
            </a:r>
            <a:r>
              <a:rPr lang="en-US" dirty="0" smtClean="0"/>
              <a:t> of glucose.     					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you mean be </a:t>
            </a:r>
            <a:r>
              <a:rPr lang="en-US" dirty="0" err="1" smtClean="0"/>
              <a:t>glycosidic</a:t>
            </a:r>
            <a:r>
              <a:rPr lang="en-US" dirty="0" smtClean="0"/>
              <a:t> linkage? Draw the structure of sucrose showing the </a:t>
            </a:r>
            <a:r>
              <a:rPr lang="en-US" dirty="0" err="1" smtClean="0"/>
              <a:t>glycosidic</a:t>
            </a:r>
            <a:r>
              <a:rPr lang="en-US" dirty="0" smtClean="0"/>
              <a:t> linkage present in it.           									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structure of starch. Draw the structure of amylose.								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sucrose is also known as invert sugar? Identify the reducing sugars among the following –</a:t>
            </a:r>
          </a:p>
          <a:p>
            <a:pPr marL="0" indent="0">
              <a:buNone/>
            </a:pPr>
            <a:r>
              <a:rPr lang="en-US" dirty="0" smtClean="0"/>
              <a:t>	Glucose, fructose, sucrose, maltose, lactose  	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marks</a:t>
            </a:r>
            <a:endParaRPr lang="en-US" dirty="0" smtClean="0"/>
          </a:p>
          <a:p>
            <a:pPr marL="514350" indent="-514350">
              <a:buAutoNum type="arabicPeriod" startAt="7"/>
              <a:tabLst>
                <a:tab pos="465138" algn="l"/>
              </a:tabLst>
            </a:pPr>
            <a:r>
              <a:rPr lang="en-US" dirty="0" smtClean="0"/>
              <a:t>What is glycogen?  What is its role in humane body? 	</a:t>
            </a:r>
            <a:r>
              <a:rPr lang="en-US" dirty="0" smtClean="0">
                <a:solidFill>
                  <a:srgbClr val="FF0000"/>
                </a:solidFill>
              </a:rPr>
              <a:t>2 marks</a:t>
            </a:r>
          </a:p>
          <a:p>
            <a:pPr marL="514350" indent="-514350">
              <a:buAutoNum type="arabicPeriod" startAt="7"/>
              <a:tabLst>
                <a:tab pos="465138" algn="l"/>
              </a:tabLst>
            </a:pPr>
            <a:r>
              <a:rPr lang="en-US" dirty="0" smtClean="0"/>
              <a:t>Draw the structure of cellulose.				</a:t>
            </a:r>
            <a:r>
              <a:rPr lang="en-US" dirty="0" smtClean="0">
                <a:solidFill>
                  <a:srgbClr val="FF0000"/>
                </a:solidFill>
              </a:rPr>
              <a:t>1 mark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87362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1. What </a:t>
            </a:r>
            <a:r>
              <a:rPr lang="en-US" sz="2000" b="1" dirty="0">
                <a:solidFill>
                  <a:srgbClr val="FF0000"/>
                </a:solidFill>
              </a:rPr>
              <a:t>are differences between glucose and </a:t>
            </a:r>
            <a:r>
              <a:rPr lang="en-US" sz="2000" b="1" dirty="0" smtClean="0">
                <a:solidFill>
                  <a:srgbClr val="FF0000"/>
                </a:solidFill>
              </a:rPr>
              <a:t>fructose</a:t>
            </a:r>
            <a:r>
              <a:rPr lang="en-US" sz="2000" b="1" dirty="0">
                <a:solidFill>
                  <a:srgbClr val="FF0000"/>
                </a:solidFill>
              </a:rPr>
              <a:t>?	</a:t>
            </a:r>
            <a:r>
              <a:rPr lang="en-US" sz="2000" b="1" dirty="0" smtClean="0">
                <a:solidFill>
                  <a:srgbClr val="FF0000"/>
                </a:solidFill>
              </a:rPr>
              <a:t>	2 marks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404797"/>
              </p:ext>
            </p:extLst>
          </p:nvPr>
        </p:nvGraphicFramePr>
        <p:xfrm>
          <a:off x="152400" y="1147465"/>
          <a:ext cx="8839200" cy="5558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572000"/>
              </a:tblGrid>
              <a:tr h="468993"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Fructose</a:t>
                      </a:r>
                      <a:endParaRPr lang="en-US" dirty="0"/>
                    </a:p>
                  </a:txBody>
                  <a:tcPr/>
                </a:tc>
              </a:tr>
              <a:tr h="257454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It contains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an aldehyde functional group</a:t>
                      </a:r>
                      <a:r>
                        <a:rPr lang="en-US" baseline="0" dirty="0" smtClean="0"/>
                        <a:t> in its open chain structure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It contains </a:t>
                      </a:r>
                      <a:r>
                        <a:rPr lang="en-US" b="1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ketone functional group </a:t>
                      </a:r>
                      <a:r>
                        <a:rPr lang="en-US" baseline="0" dirty="0" smtClean="0"/>
                        <a:t>in its open chain structure</a:t>
                      </a:r>
                      <a:endParaRPr lang="en-US" dirty="0"/>
                    </a:p>
                  </a:txBody>
                  <a:tcPr/>
                </a:tc>
              </a:tr>
              <a:tr h="2514600">
                <a:tc>
                  <a:txBody>
                    <a:bodyPr/>
                    <a:lstStyle/>
                    <a:p>
                      <a:r>
                        <a:rPr lang="en-US" dirty="0" smtClean="0"/>
                        <a:t>2.  It contains </a:t>
                      </a:r>
                      <a:r>
                        <a:rPr lang="en-US" b="1" dirty="0" err="1" smtClean="0"/>
                        <a:t>pyran</a:t>
                      </a:r>
                      <a:r>
                        <a:rPr lang="en-US" b="1" dirty="0" smtClean="0"/>
                        <a:t> like</a:t>
                      </a:r>
                      <a:r>
                        <a:rPr lang="en-US" b="1" baseline="0" dirty="0" smtClean="0"/>
                        <a:t> ring </a:t>
                      </a:r>
                      <a:r>
                        <a:rPr lang="en-US" baseline="0" dirty="0" smtClean="0"/>
                        <a:t>in its cyclic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.  It contains </a:t>
                      </a:r>
                      <a:r>
                        <a:rPr lang="en-US" b="1" dirty="0" smtClean="0"/>
                        <a:t>furan like</a:t>
                      </a:r>
                      <a:r>
                        <a:rPr lang="en-US" b="1" baseline="0" dirty="0" smtClean="0"/>
                        <a:t> ring </a:t>
                      </a:r>
                      <a:r>
                        <a:rPr lang="en-US" baseline="0" dirty="0" smtClean="0"/>
                        <a:t>in its cyclic structure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85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Answer</a:t>
            </a:r>
            <a:r>
              <a:rPr lang="en-US" sz="2400" dirty="0" smtClean="0"/>
              <a:t>: Differences between glucose and fructose are:</a:t>
            </a:r>
            <a:endParaRPr lang="en-US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2" t="10304" r="2126" b="14964"/>
          <a:stretch/>
        </p:blipFill>
        <p:spPr bwMode="auto">
          <a:xfrm>
            <a:off x="6257485" y="2294439"/>
            <a:ext cx="1210115" cy="18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536885" y="2557851"/>
            <a:ext cx="892930" cy="291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 b="13889"/>
          <a:stretch/>
        </p:blipFill>
        <p:spPr bwMode="auto">
          <a:xfrm>
            <a:off x="2057400" y="2236611"/>
            <a:ext cx="1092393" cy="18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209800" y="2218240"/>
            <a:ext cx="816730" cy="485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44351" b="17717"/>
          <a:stretch/>
        </p:blipFill>
        <p:spPr bwMode="auto">
          <a:xfrm>
            <a:off x="1418870" y="4727563"/>
            <a:ext cx="1781530" cy="15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58483" y="6260068"/>
            <a:ext cx="114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7"/>
          <a:stretch/>
        </p:blipFill>
        <p:spPr bwMode="auto">
          <a:xfrm>
            <a:off x="5614261" y="4978024"/>
            <a:ext cx="2081939" cy="12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99350" y="6260068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-Fructose</a:t>
            </a:r>
          </a:p>
        </p:txBody>
      </p:sp>
    </p:spTree>
    <p:extLst>
      <p:ext uri="{BB962C8B-B14F-4D97-AF65-F5344CB8AC3E}">
        <p14:creationId xmlns:p14="http://schemas.microsoft.com/office/powerpoint/2010/main" val="2936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290513" lvl="0" indent="-290513" algn="just">
              <a:spcBef>
                <a:spcPct val="20000"/>
              </a:spcBef>
            </a:pPr>
            <a:r>
              <a:rPr lang="en-US" sz="2500" b="1" dirty="0" smtClean="0">
                <a:solidFill>
                  <a:srgbClr val="FF0000"/>
                </a:solidFill>
                <a:ea typeface="+mn-ea"/>
                <a:cs typeface="+mn-cs"/>
              </a:rPr>
              <a:t>2. Draw </a:t>
            </a:r>
            <a:r>
              <a:rPr lang="en-US" sz="2500" b="1" dirty="0">
                <a:solidFill>
                  <a:srgbClr val="FF0000"/>
                </a:solidFill>
                <a:ea typeface="+mn-ea"/>
                <a:cs typeface="+mn-cs"/>
              </a:rPr>
              <a:t>the open chain structure and Haworth structure of glucose and fructose.  				2 </a:t>
            </a:r>
            <a:r>
              <a:rPr lang="en-US" sz="2500" b="1" dirty="0" smtClean="0">
                <a:solidFill>
                  <a:srgbClr val="FF0000"/>
                </a:solidFill>
                <a:ea typeface="+mn-ea"/>
                <a:cs typeface="+mn-cs"/>
              </a:rPr>
              <a:t>marks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2" t="10304" r="2126" b="14964"/>
          <a:stretch/>
        </p:blipFill>
        <p:spPr bwMode="auto">
          <a:xfrm>
            <a:off x="6257485" y="1910285"/>
            <a:ext cx="1434999" cy="214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 b="13889"/>
          <a:stretch/>
        </p:blipFill>
        <p:spPr bwMode="auto">
          <a:xfrm>
            <a:off x="2057400" y="1852457"/>
            <a:ext cx="1295400" cy="22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44351" b="17717"/>
          <a:stretch/>
        </p:blipFill>
        <p:spPr bwMode="auto">
          <a:xfrm>
            <a:off x="275870" y="4495800"/>
            <a:ext cx="1781530" cy="15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3" r="5147" b="17717"/>
          <a:stretch/>
        </p:blipFill>
        <p:spPr bwMode="auto">
          <a:xfrm>
            <a:off x="2265081" y="4598415"/>
            <a:ext cx="1697320" cy="14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5483" y="6028305"/>
            <a:ext cx="114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707" y="6028304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  <a:endParaRPr lang="en-US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7"/>
          <a:stretch/>
        </p:blipFill>
        <p:spPr bwMode="auto">
          <a:xfrm>
            <a:off x="4495800" y="4746261"/>
            <a:ext cx="2081939" cy="12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r="160"/>
          <a:stretch/>
        </p:blipFill>
        <p:spPr bwMode="auto">
          <a:xfrm>
            <a:off x="6737555" y="4746261"/>
            <a:ext cx="2177845" cy="12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0889" y="6028305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-Fructose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6028304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-Fructose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04800" y="4126468"/>
            <a:ext cx="220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Haworth </a:t>
            </a:r>
            <a:r>
              <a:rPr lang="en-US" b="1" dirty="0" smtClean="0">
                <a:solidFill>
                  <a:prstClr val="black"/>
                </a:solidFill>
              </a:rPr>
              <a:t>structures: 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28677" y="1330725"/>
            <a:ext cx="373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Answer:   Open </a:t>
            </a:r>
            <a:r>
              <a:rPr lang="en-US" b="1" dirty="0">
                <a:solidFill>
                  <a:prstClr val="black"/>
                </a:solidFill>
              </a:rPr>
              <a:t>chain </a:t>
            </a:r>
            <a:r>
              <a:rPr lang="en-US" b="1" dirty="0" smtClean="0">
                <a:solidFill>
                  <a:prstClr val="black"/>
                </a:solidFill>
              </a:rPr>
              <a:t>structures: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4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marL="290513" lvl="0" indent="-290513" algn="l">
              <a:spcBef>
                <a:spcPct val="20000"/>
              </a:spcBef>
              <a:tabLst>
                <a:tab pos="174625" algn="l"/>
                <a:tab pos="406400" algn="l"/>
              </a:tabLst>
            </a:pP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3. What </a:t>
            </a:r>
            <a:r>
              <a:rPr lang="en-US" sz="2500" dirty="0">
                <a:solidFill>
                  <a:prstClr val="black"/>
                </a:solidFill>
                <a:ea typeface="+mn-ea"/>
                <a:cs typeface="+mn-cs"/>
              </a:rPr>
              <a:t>do you mean be </a:t>
            </a:r>
            <a:r>
              <a:rPr lang="en-US" sz="2500" dirty="0" err="1" smtClean="0">
                <a:solidFill>
                  <a:prstClr val="black"/>
                </a:solidFill>
                <a:ea typeface="+mn-ea"/>
                <a:cs typeface="+mn-cs"/>
              </a:rPr>
              <a:t>anomers</a:t>
            </a: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? </a:t>
            </a:r>
            <a:r>
              <a:rPr lang="en-US" sz="2500" dirty="0">
                <a:solidFill>
                  <a:prstClr val="black"/>
                </a:solidFill>
                <a:ea typeface="+mn-ea"/>
                <a:cs typeface="+mn-cs"/>
              </a:rPr>
              <a:t>Draw the structures of </a:t>
            </a:r>
            <a:r>
              <a:rPr lang="en-US" sz="2500" dirty="0" err="1" smtClean="0">
                <a:solidFill>
                  <a:prstClr val="black"/>
                </a:solidFill>
                <a:ea typeface="+mn-ea"/>
                <a:cs typeface="+mn-cs"/>
              </a:rPr>
              <a:t>anomers</a:t>
            </a: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 of glucose.						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2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Answer: </a:t>
            </a:r>
            <a:r>
              <a:rPr lang="en-IN" sz="2400" dirty="0" err="1" smtClean="0"/>
              <a:t>Anomers</a:t>
            </a:r>
            <a:r>
              <a:rPr lang="en-IN" sz="2400" dirty="0" smtClean="0"/>
              <a:t> are isomers </a:t>
            </a:r>
            <a:r>
              <a:rPr lang="en-IN" sz="2400" dirty="0"/>
              <a:t>that </a:t>
            </a:r>
            <a:r>
              <a:rPr lang="en-IN" sz="2400" dirty="0" smtClean="0"/>
              <a:t>differ </a:t>
            </a:r>
            <a:r>
              <a:rPr lang="en-IN" sz="2400" dirty="0"/>
              <a:t>from each other in the configuration of C-1 if they are aldoses or in the configuration at C-2 if they are ketoses</a:t>
            </a:r>
            <a:r>
              <a:rPr lang="en-IN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44351" b="17717"/>
          <a:stretch/>
        </p:blipFill>
        <p:spPr bwMode="auto">
          <a:xfrm>
            <a:off x="1158739" y="2286000"/>
            <a:ext cx="2346461" cy="21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3" r="5147" b="17717"/>
          <a:stretch/>
        </p:blipFill>
        <p:spPr bwMode="auto">
          <a:xfrm>
            <a:off x="5230949" y="2286000"/>
            <a:ext cx="2389051" cy="21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3283" y="4419600"/>
            <a:ext cx="114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-Glucose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5169932"/>
            <a:ext cx="8763000" cy="1611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Glucose exist in two </a:t>
            </a:r>
            <a:r>
              <a:rPr lang="en-US" sz="2400" dirty="0" err="1" smtClean="0"/>
              <a:t>anomeric</a:t>
            </a:r>
            <a:r>
              <a:rPr lang="en-US" sz="2400" dirty="0" smtClean="0"/>
              <a:t> form </a:t>
            </a:r>
          </a:p>
          <a:p>
            <a:pPr marL="0" indent="0" algn="ctr">
              <a:buNone/>
            </a:pPr>
            <a:r>
              <a:rPr lang="el-GR" sz="2400" dirty="0"/>
              <a:t>α-</a:t>
            </a:r>
            <a:r>
              <a:rPr lang="en-US" sz="2400" dirty="0" smtClean="0"/>
              <a:t>Glucose and </a:t>
            </a:r>
            <a:r>
              <a:rPr lang="el-GR" sz="2400" dirty="0" smtClean="0"/>
              <a:t>β-</a:t>
            </a:r>
            <a:r>
              <a:rPr lang="en-US" sz="2400" dirty="0" smtClean="0"/>
              <a:t>Glucose</a:t>
            </a:r>
          </a:p>
          <a:p>
            <a:pPr marL="0" indent="0" algn="just">
              <a:buNone/>
            </a:pPr>
            <a:r>
              <a:rPr lang="en-US" sz="2400" dirty="0" smtClean="0"/>
              <a:t>These two isomers are differ only in position of OH group at C-1 carbon (marked by a red colored curve)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971800" y="2743200"/>
            <a:ext cx="685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01493" y="2690032"/>
            <a:ext cx="685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4. What 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do you mean be </a:t>
            </a:r>
            <a:r>
              <a:rPr lang="en-US" sz="2500" dirty="0" err="1">
                <a:solidFill>
                  <a:srgbClr val="FF0000"/>
                </a:solidFill>
                <a:ea typeface="+mn-ea"/>
                <a:cs typeface="+mn-cs"/>
              </a:rPr>
              <a:t>glycosidic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 linkage? Draw the structure of sucrose showing the </a:t>
            </a:r>
            <a:r>
              <a:rPr lang="en-US" sz="2500" dirty="0" err="1">
                <a:solidFill>
                  <a:srgbClr val="FF0000"/>
                </a:solidFill>
                <a:ea typeface="+mn-ea"/>
                <a:cs typeface="+mn-cs"/>
              </a:rPr>
              <a:t>glycosidic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 linkage present in it.  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2 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Answer: </a:t>
            </a:r>
            <a:r>
              <a:rPr lang="en-IN" sz="2400" dirty="0"/>
              <a:t>A </a:t>
            </a:r>
            <a:r>
              <a:rPr lang="en-IN" sz="2400" dirty="0" err="1"/>
              <a:t>glycosidic</a:t>
            </a:r>
            <a:r>
              <a:rPr lang="en-IN" sz="2400" dirty="0"/>
              <a:t> bond or </a:t>
            </a:r>
            <a:r>
              <a:rPr lang="en-IN" sz="2400" dirty="0" err="1"/>
              <a:t>glycosidic</a:t>
            </a:r>
            <a:r>
              <a:rPr lang="en-IN" sz="2400" dirty="0"/>
              <a:t> linkage is formed between the </a:t>
            </a:r>
            <a:r>
              <a:rPr lang="en-IN" sz="2400" dirty="0" err="1">
                <a:hlinkClick r:id="rId2" tooltip="Alcohol"/>
              </a:rPr>
              <a:t>hemiacetal</a:t>
            </a:r>
            <a:r>
              <a:rPr lang="en-IN" sz="2400" dirty="0"/>
              <a:t> or </a:t>
            </a:r>
            <a:r>
              <a:rPr lang="en-IN" sz="2400" dirty="0" err="1">
                <a:hlinkClick r:id="rId3"/>
              </a:rPr>
              <a:t>hemiketal</a:t>
            </a:r>
            <a:r>
              <a:rPr lang="en-IN" sz="2400" dirty="0"/>
              <a:t> group of a </a:t>
            </a:r>
            <a:r>
              <a:rPr lang="en-IN" sz="2400" dirty="0">
                <a:hlinkClick r:id="rId4" tooltip="Saccharide"/>
              </a:rPr>
              <a:t>saccharide</a:t>
            </a:r>
            <a:r>
              <a:rPr lang="en-IN" sz="2400" dirty="0"/>
              <a:t> (sugar) and the </a:t>
            </a:r>
            <a:r>
              <a:rPr lang="en-IN" sz="2400" dirty="0">
                <a:hlinkClick r:id="rId5" tooltip="Hydroxyl group"/>
              </a:rPr>
              <a:t>hydroxyl group</a:t>
            </a:r>
            <a:r>
              <a:rPr lang="en-IN" sz="2400" dirty="0"/>
              <a:t> of some compound such as an </a:t>
            </a:r>
            <a:r>
              <a:rPr lang="en-IN" sz="2400" dirty="0">
                <a:hlinkClick r:id="rId6"/>
              </a:rPr>
              <a:t>alcohol</a:t>
            </a:r>
            <a:r>
              <a:rPr lang="en-IN" sz="2400" dirty="0"/>
              <a:t>, </a:t>
            </a:r>
            <a:r>
              <a:rPr lang="en-IN" sz="2400" dirty="0">
                <a:hlinkClick r:id="rId4" tooltip="Saccharide"/>
              </a:rPr>
              <a:t>saccharide</a:t>
            </a:r>
            <a:r>
              <a:rPr lang="en-IN" sz="2400" dirty="0"/>
              <a:t> (sugar</a:t>
            </a:r>
            <a:r>
              <a:rPr lang="en-IN" sz="2400" dirty="0" smtClean="0"/>
              <a:t>).</a:t>
            </a:r>
          </a:p>
          <a:p>
            <a:pPr marL="0" indent="0" algn="just">
              <a:buNone/>
            </a:pPr>
            <a:endParaRPr lang="en-IN" sz="2400" dirty="0"/>
          </a:p>
          <a:p>
            <a:pPr marL="0" indent="0" algn="just">
              <a:buNone/>
            </a:pPr>
            <a:r>
              <a:rPr lang="en-US" sz="2400" dirty="0" smtClean="0"/>
              <a:t>The structure of sucrose is-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64057" y="6305490"/>
            <a:ext cx="321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Sucrose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 bwMode="auto">
          <a:xfrm>
            <a:off x="2139871" y="3966029"/>
            <a:ext cx="5932556" cy="212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marL="514350" lvl="0" indent="-514350" algn="just">
              <a:spcBef>
                <a:spcPct val="20000"/>
              </a:spcBef>
            </a:pP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5. Explain </a:t>
            </a:r>
            <a:r>
              <a:rPr lang="en-US" sz="2500" dirty="0">
                <a:solidFill>
                  <a:prstClr val="black"/>
                </a:solidFill>
                <a:ea typeface="+mn-ea"/>
                <a:cs typeface="+mn-cs"/>
              </a:rPr>
              <a:t>the structure of starch. Draw the structure of </a:t>
            </a: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amylose. 							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2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Answer: </a:t>
            </a:r>
            <a:r>
              <a:rPr lang="en-IN" sz="2400" dirty="0" smtClean="0"/>
              <a:t>Starch </a:t>
            </a:r>
            <a:r>
              <a:rPr lang="en-IN" sz="2400" dirty="0"/>
              <a:t>is a polymer of </a:t>
            </a:r>
            <a:r>
              <a:rPr lang="en-IN" sz="2400" dirty="0" smtClean="0"/>
              <a:t>α-glucose. It consists </a:t>
            </a:r>
            <a:r>
              <a:rPr lang="en-IN" sz="2400" dirty="0"/>
              <a:t>of two </a:t>
            </a:r>
            <a:r>
              <a:rPr lang="en-IN" sz="2400" dirty="0" smtClean="0"/>
              <a:t>components— Amylose         </a:t>
            </a:r>
            <a:r>
              <a:rPr lang="en-IN" sz="2400" dirty="0"/>
              <a:t>and         Amylopectin. </a:t>
            </a:r>
            <a:endParaRPr lang="en-IN" sz="2400" dirty="0" smtClean="0"/>
          </a:p>
          <a:p>
            <a:pPr marL="0" indent="0" algn="just">
              <a:buNone/>
            </a:pPr>
            <a:r>
              <a:rPr lang="en-IN" sz="2400" dirty="0" smtClean="0"/>
              <a:t>Amylose is </a:t>
            </a:r>
            <a:r>
              <a:rPr lang="en-IN" sz="2400" dirty="0"/>
              <a:t>long </a:t>
            </a:r>
            <a:r>
              <a:rPr lang="en-IN" sz="2400" dirty="0" err="1"/>
              <a:t>unbranched</a:t>
            </a:r>
            <a:r>
              <a:rPr lang="en-IN" sz="2400" dirty="0"/>
              <a:t> </a:t>
            </a:r>
            <a:r>
              <a:rPr lang="en-IN" sz="2400" dirty="0" smtClean="0"/>
              <a:t>chain polymer. </a:t>
            </a:r>
            <a:r>
              <a:rPr lang="en-IN" sz="2400" dirty="0"/>
              <a:t>It contains 200-1000, α-D-(+)-glucose units held together by C1– C4 </a:t>
            </a:r>
            <a:r>
              <a:rPr lang="en-IN" sz="2400" dirty="0" err="1"/>
              <a:t>glycosidic</a:t>
            </a:r>
            <a:r>
              <a:rPr lang="en-IN" sz="2400" dirty="0"/>
              <a:t> linkage. </a:t>
            </a:r>
            <a:endParaRPr lang="en-IN" sz="2400" dirty="0" smtClean="0"/>
          </a:p>
          <a:p>
            <a:pPr marL="0" indent="0" algn="just">
              <a:buNone/>
            </a:pPr>
            <a:r>
              <a:rPr lang="en-IN" sz="2400" dirty="0" smtClean="0"/>
              <a:t>While</a:t>
            </a:r>
            <a:r>
              <a:rPr lang="en-IN" sz="2400" dirty="0"/>
              <a:t>, </a:t>
            </a:r>
            <a:r>
              <a:rPr lang="en-IN" sz="2400" dirty="0" smtClean="0"/>
              <a:t>amylopectin is </a:t>
            </a:r>
            <a:r>
              <a:rPr lang="en-IN" sz="2400" dirty="0"/>
              <a:t>branched </a:t>
            </a:r>
            <a:r>
              <a:rPr lang="en-IN" sz="2400" dirty="0" smtClean="0"/>
              <a:t>chain polymer. It </a:t>
            </a:r>
            <a:r>
              <a:rPr lang="en-IN" sz="2400" dirty="0"/>
              <a:t>contains α -D-glucose units in which chain is formed by C1–C4 </a:t>
            </a:r>
            <a:r>
              <a:rPr lang="en-IN" sz="2400" dirty="0" err="1"/>
              <a:t>glycosidic</a:t>
            </a:r>
            <a:r>
              <a:rPr lang="en-IN" sz="2400" dirty="0"/>
              <a:t> linkage whereas branching occurs by C1–C6 </a:t>
            </a:r>
            <a:r>
              <a:rPr lang="en-IN" sz="2400" dirty="0" err="1"/>
              <a:t>glycosidic</a:t>
            </a:r>
            <a:r>
              <a:rPr lang="en-IN" sz="2400" dirty="0"/>
              <a:t> linkage.</a:t>
            </a:r>
          </a:p>
          <a:p>
            <a:pPr marL="0" indent="0" algn="just">
              <a:buNone/>
            </a:pPr>
            <a:endParaRPr lang="en-IN" sz="2400" dirty="0" smtClean="0"/>
          </a:p>
          <a:p>
            <a:pPr marL="0" indent="0" algn="just">
              <a:buNone/>
            </a:pPr>
            <a:endParaRPr lang="en-IN" sz="2400" dirty="0" smtClean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" y="4344626"/>
            <a:ext cx="4412343" cy="176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76" y="4038600"/>
            <a:ext cx="4333024" cy="2622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90513" lvl="0" indent="-290513" algn="l">
              <a:spcBef>
                <a:spcPct val="20000"/>
              </a:spcBef>
            </a:pP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6. Why 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sucrose is also known as invert sugar? Identify the 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reducing sugars 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among the 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following–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	Glucose, fructose, sucrose, maltose, lactose  	</a:t>
            </a:r>
            <a:r>
              <a:rPr lang="en-US" sz="2500" dirty="0" smtClean="0">
                <a:solidFill>
                  <a:srgbClr val="FF0000"/>
                </a:solidFill>
                <a:ea typeface="+mn-ea"/>
                <a:cs typeface="+mn-cs"/>
              </a:rPr>
              <a:t>2 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1511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Answer of first Part: </a:t>
            </a:r>
            <a:r>
              <a:rPr lang="en-IN" sz="2000" b="1" dirty="0">
                <a:solidFill>
                  <a:srgbClr val="00B0F0"/>
                </a:solidFill>
              </a:rPr>
              <a:t>Sucrose</a:t>
            </a:r>
            <a:r>
              <a:rPr lang="en-IN" sz="2000" dirty="0"/>
              <a:t> is dextrorotatory </a:t>
            </a:r>
            <a:r>
              <a:rPr lang="en-IN" sz="2000" dirty="0" smtClean="0"/>
              <a:t>(+ 66.37</a:t>
            </a:r>
            <a:r>
              <a:rPr lang="en-IN" sz="2000" dirty="0"/>
              <a:t>°</a:t>
            </a:r>
            <a:r>
              <a:rPr lang="en-IN" sz="2000" dirty="0" smtClean="0"/>
              <a:t>) </a:t>
            </a:r>
            <a:r>
              <a:rPr lang="en-IN" sz="2000" dirty="0"/>
              <a:t>but after hydrolysis gives dextrorotatory glucose and laevorotatory fructose. Since the laevorotation of fructose (–92.4°) is more than dextrorotation of glucose (+ 52.5°), the mixture is laevorotatory. Thus, hydrolysis of sucrose brings about a change in the sign of rotation, from </a:t>
            </a:r>
            <a:r>
              <a:rPr lang="en-IN" sz="2000" dirty="0" err="1"/>
              <a:t>dextro</a:t>
            </a:r>
            <a:r>
              <a:rPr lang="en-IN" sz="2000" dirty="0"/>
              <a:t> (+) to </a:t>
            </a:r>
            <a:r>
              <a:rPr lang="en-IN" sz="2000" dirty="0" err="1"/>
              <a:t>laevo</a:t>
            </a:r>
            <a:r>
              <a:rPr lang="en-IN" sz="2000" dirty="0"/>
              <a:t> (–) and the product is named as </a:t>
            </a:r>
            <a:r>
              <a:rPr lang="en-IN" sz="2000" b="1" dirty="0">
                <a:solidFill>
                  <a:srgbClr val="00B0F0"/>
                </a:solidFill>
              </a:rPr>
              <a:t>invert sugar</a:t>
            </a:r>
            <a:r>
              <a:rPr lang="en-IN" sz="2000" i="1" dirty="0"/>
              <a:t>.</a:t>
            </a: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60" y="3147535"/>
            <a:ext cx="6705600" cy="62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860" y="3680935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Sucrose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1460" y="3680935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467" y="3680935"/>
            <a:ext cx="99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Fructose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315260" y="3147536"/>
            <a:ext cx="7142940" cy="902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67241" y="4061936"/>
            <a:ext cx="1544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/>
              <a:t>(–92.4</a:t>
            </a:r>
            <a:r>
              <a:rPr lang="en-IN" dirty="0" smtClean="0"/>
              <a:t>°)</a:t>
            </a:r>
          </a:p>
          <a:p>
            <a:pPr algn="ctr"/>
            <a:r>
              <a:rPr lang="en-IN" dirty="0" err="1" smtClean="0"/>
              <a:t>Leavorotatory</a:t>
            </a: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75717" y="4050268"/>
            <a:ext cx="1577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/>
              <a:t>(+ 52.5</a:t>
            </a:r>
            <a:r>
              <a:rPr lang="en-IN" dirty="0" smtClean="0"/>
              <a:t>°)</a:t>
            </a:r>
          </a:p>
          <a:p>
            <a:pPr algn="ctr"/>
            <a:r>
              <a:rPr lang="en-IN" dirty="0"/>
              <a:t>D</a:t>
            </a:r>
            <a:r>
              <a:rPr lang="en-IN" dirty="0" smtClean="0"/>
              <a:t>extrorotatory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4061935"/>
            <a:ext cx="1577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/>
              <a:t>(+ </a:t>
            </a:r>
            <a:r>
              <a:rPr lang="en-IN" dirty="0" smtClean="0"/>
              <a:t>66.37°)</a:t>
            </a:r>
          </a:p>
          <a:p>
            <a:pPr algn="ctr"/>
            <a:r>
              <a:rPr lang="en-IN" dirty="0"/>
              <a:t>D</a:t>
            </a:r>
            <a:r>
              <a:rPr lang="en-IN" dirty="0" smtClean="0"/>
              <a:t>extrorotatory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6472300" y="3032251"/>
            <a:ext cx="510683" cy="34611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51496" y="4964668"/>
            <a:ext cx="375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(+ 52.5</a:t>
            </a:r>
            <a:r>
              <a:rPr lang="en-IN" dirty="0" smtClean="0"/>
              <a:t>°) + </a:t>
            </a:r>
            <a:r>
              <a:rPr lang="en-IN" dirty="0"/>
              <a:t>(–92.4</a:t>
            </a:r>
            <a:r>
              <a:rPr lang="en-IN" dirty="0" smtClean="0"/>
              <a:t>°) = (–</a:t>
            </a:r>
            <a:r>
              <a:rPr lang="en-IN" dirty="0"/>
              <a:t>3</a:t>
            </a:r>
            <a:r>
              <a:rPr lang="en-IN" dirty="0" smtClean="0"/>
              <a:t>9.9°)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457200" y="5715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Answer of </a:t>
            </a:r>
            <a:r>
              <a:rPr lang="en-US" sz="2000" b="1" dirty="0" smtClean="0"/>
              <a:t>second </a:t>
            </a:r>
            <a:r>
              <a:rPr lang="en-US" sz="2000" b="1" dirty="0"/>
              <a:t>Part: </a:t>
            </a:r>
            <a:r>
              <a:rPr lang="en-IN" sz="2000" b="1" dirty="0" smtClean="0"/>
              <a:t>The reducing sugars are:</a:t>
            </a:r>
          </a:p>
          <a:p>
            <a:pPr algn="ctr"/>
            <a:r>
              <a:rPr lang="en-IN" sz="2000" b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Glucose, </a:t>
            </a:r>
            <a:r>
              <a:rPr lang="en-US" sz="2000" dirty="0" smtClean="0">
                <a:solidFill>
                  <a:srgbClr val="FF0000"/>
                </a:solidFill>
              </a:rPr>
              <a:t>fructose, </a:t>
            </a:r>
            <a:r>
              <a:rPr lang="en-US" sz="2000" dirty="0">
                <a:solidFill>
                  <a:srgbClr val="FF0000"/>
                </a:solidFill>
              </a:rPr>
              <a:t>maltose, lactose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8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rmAutofit fontScale="90000"/>
          </a:bodyPr>
          <a:lstStyle/>
          <a:p>
            <a:pPr marL="514350" lvl="0" indent="-514350" algn="l">
              <a:spcBef>
                <a:spcPct val="20000"/>
              </a:spcBef>
              <a:tabLst>
                <a:tab pos="465138" algn="l"/>
              </a:tabLst>
            </a:pPr>
            <a:r>
              <a:rPr lang="en-US" sz="2500" b="1" dirty="0" smtClean="0">
                <a:solidFill>
                  <a:srgbClr val="FF0000"/>
                </a:solidFill>
                <a:ea typeface="+mn-ea"/>
                <a:cs typeface="+mn-cs"/>
              </a:rPr>
              <a:t>7. What </a:t>
            </a:r>
            <a:r>
              <a:rPr lang="en-US" sz="2500" b="1" dirty="0">
                <a:solidFill>
                  <a:srgbClr val="FF0000"/>
                </a:solidFill>
                <a:ea typeface="+mn-ea"/>
                <a:cs typeface="+mn-cs"/>
              </a:rPr>
              <a:t>is glycogen?  What is its role in humane body? </a:t>
            </a:r>
            <a:r>
              <a:rPr lang="en-US" sz="2500" b="1" dirty="0" smtClean="0">
                <a:solidFill>
                  <a:srgbClr val="FF0000"/>
                </a:solidFill>
                <a:ea typeface="+mn-ea"/>
                <a:cs typeface="+mn-cs"/>
              </a:rPr>
              <a:t>        2 marks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 smtClean="0"/>
              <a:t>Answer of first part: </a:t>
            </a:r>
          </a:p>
          <a:p>
            <a:pPr marL="0" indent="0" algn="just">
              <a:buNone/>
            </a:pPr>
            <a:r>
              <a:rPr lang="en-IN" sz="2800" dirty="0"/>
              <a:t>	</a:t>
            </a:r>
            <a:r>
              <a:rPr lang="en-IN" sz="2800" dirty="0" smtClean="0"/>
              <a:t>Glycogen is a carbohydrate that is found to be  </a:t>
            </a:r>
            <a:r>
              <a:rPr lang="en-IN" sz="2800" dirty="0"/>
              <a:t>stored in animal body as </a:t>
            </a:r>
            <a:r>
              <a:rPr lang="en-IN" sz="2800" dirty="0" smtClean="0"/>
              <a:t>stored energy supplement. </a:t>
            </a:r>
            <a:r>
              <a:rPr lang="en-IN" sz="2800" dirty="0"/>
              <a:t>It is also known as animal starch because its structure is similar to amylopectin and is rather more highly branched.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/>
              <a:t>Answer of </a:t>
            </a:r>
            <a:r>
              <a:rPr lang="en-US" sz="2800" b="1" u="sng" dirty="0" smtClean="0"/>
              <a:t>second </a:t>
            </a:r>
            <a:r>
              <a:rPr lang="en-US" sz="2800" b="1" u="sng" dirty="0"/>
              <a:t>part: </a:t>
            </a:r>
            <a:endParaRPr lang="en-US" sz="2800" b="1" u="sng" dirty="0" smtClean="0"/>
          </a:p>
          <a:p>
            <a:pPr marL="0" indent="0" algn="just">
              <a:buNone/>
            </a:pPr>
            <a:r>
              <a:rPr lang="en-IN" sz="2800" dirty="0" smtClean="0"/>
              <a:t>Glycogen </a:t>
            </a:r>
            <a:r>
              <a:rPr lang="en-IN" sz="2800" dirty="0"/>
              <a:t>is </a:t>
            </a:r>
            <a:r>
              <a:rPr lang="en-IN" sz="2800" dirty="0" smtClean="0"/>
              <a:t>stored </a:t>
            </a:r>
            <a:r>
              <a:rPr lang="en-IN" sz="2800" dirty="0"/>
              <a:t>in liver, muscles and brain. When the body needs glucose, enzymes break the glycogen down to glucose.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8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tabLst>
                <a:tab pos="465138" algn="l"/>
              </a:tabLst>
            </a:pPr>
            <a:r>
              <a:rPr lang="en-US" sz="2500" dirty="0" smtClean="0">
                <a:solidFill>
                  <a:prstClr val="black"/>
                </a:solidFill>
                <a:ea typeface="+mn-ea"/>
                <a:cs typeface="+mn-cs"/>
              </a:rPr>
              <a:t>8. Draw </a:t>
            </a:r>
            <a:r>
              <a:rPr lang="en-US" sz="2500" dirty="0">
                <a:solidFill>
                  <a:prstClr val="black"/>
                </a:solidFill>
                <a:ea typeface="+mn-ea"/>
                <a:cs typeface="+mn-cs"/>
              </a:rPr>
              <a:t>the structure of cellulose.			</a:t>
            </a:r>
            <a:r>
              <a:rPr lang="en-US" sz="2500" dirty="0">
                <a:solidFill>
                  <a:srgbClr val="FF0000"/>
                </a:solidFill>
                <a:ea typeface="+mn-ea"/>
                <a:cs typeface="+mn-cs"/>
              </a:rPr>
              <a:t>1 mark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Answer: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7" y="2133600"/>
            <a:ext cx="453284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85800" y="5791200"/>
            <a:ext cx="609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286000"/>
            <a:ext cx="609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6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IN" dirty="0"/>
              <a:t>The most </a:t>
            </a:r>
            <a:r>
              <a:rPr lang="en-IN" dirty="0">
                <a:solidFill>
                  <a:srgbClr val="C00000"/>
                </a:solidFill>
              </a:rPr>
              <a:t>common sugar</a:t>
            </a:r>
            <a:r>
              <a:rPr lang="en-IN" dirty="0"/>
              <a:t>, used in our homes is named as </a:t>
            </a:r>
            <a:r>
              <a:rPr lang="en-IN" dirty="0">
                <a:solidFill>
                  <a:srgbClr val="C00000"/>
                </a:solidFill>
              </a:rPr>
              <a:t>sucrose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whereas </a:t>
            </a:r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sugar</a:t>
            </a:r>
            <a:r>
              <a:rPr lang="en-IN" dirty="0"/>
              <a:t> present </a:t>
            </a:r>
            <a:r>
              <a:rPr lang="en-IN" dirty="0" smtClean="0"/>
              <a:t>in </a:t>
            </a:r>
            <a:r>
              <a:rPr lang="en-IN" dirty="0">
                <a:solidFill>
                  <a:srgbClr val="00B0F0"/>
                </a:solidFill>
              </a:rPr>
              <a:t>milk</a:t>
            </a:r>
            <a:r>
              <a:rPr lang="en-IN" dirty="0"/>
              <a:t> is known as </a:t>
            </a:r>
            <a:r>
              <a:rPr lang="en-IN" dirty="0">
                <a:solidFill>
                  <a:srgbClr val="00B0F0"/>
                </a:solidFill>
              </a:rPr>
              <a:t>lactose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Carbohydrates </a:t>
            </a:r>
            <a:r>
              <a:rPr lang="en-IN" dirty="0"/>
              <a:t>are also called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saccharides </a:t>
            </a:r>
            <a:r>
              <a:rPr lang="en-IN" dirty="0"/>
              <a:t>(Greek: </a:t>
            </a:r>
            <a:r>
              <a:rPr lang="en-IN" dirty="0" err="1"/>
              <a:t>sakcharon</a:t>
            </a:r>
            <a:r>
              <a:rPr lang="en-IN" dirty="0"/>
              <a:t> means sugar).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93" y="5121047"/>
            <a:ext cx="2137407" cy="1660753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7239000" y="4479866"/>
            <a:ext cx="13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Starch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7464827" y="4998962"/>
            <a:ext cx="505934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2" descr="Cut sugar cane piece and white sugar on wooden spoon background top view  Stock Photo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6"/>
          <a:stretch/>
        </p:blipFill>
        <p:spPr bwMode="auto">
          <a:xfrm>
            <a:off x="228601" y="4862215"/>
            <a:ext cx="2743200" cy="16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091535"/>
            <a:ext cx="181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Cane sugar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aw Milk Reality: Is Raw Milk Dangerous? | Chris Kres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70" y="4076778"/>
            <a:ext cx="1993530" cy="27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/>
          <p:cNvSpPr txBox="1"/>
          <p:nvPr/>
        </p:nvSpPr>
        <p:spPr>
          <a:xfrm>
            <a:off x="5105400" y="4768752"/>
            <a:ext cx="13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Milk</a:t>
            </a:r>
            <a:endParaRPr lang="en-US" sz="2000" dirty="0"/>
          </a:p>
        </p:txBody>
      </p:sp>
      <p:sp>
        <p:nvSpPr>
          <p:cNvPr id="11" name="TextBox 7"/>
          <p:cNvSpPr txBox="1"/>
          <p:nvPr/>
        </p:nvSpPr>
        <p:spPr>
          <a:xfrm>
            <a:off x="1719416" y="3980155"/>
            <a:ext cx="13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Sucrose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491154" y="4953339"/>
            <a:ext cx="141411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7"/>
          <p:cNvSpPr txBox="1"/>
          <p:nvPr/>
        </p:nvSpPr>
        <p:spPr>
          <a:xfrm>
            <a:off x="4190978" y="3590347"/>
            <a:ext cx="13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Lactose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4416805" y="4109443"/>
            <a:ext cx="505934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/>
          <p:cNvSpPr txBox="1"/>
          <p:nvPr/>
        </p:nvSpPr>
        <p:spPr>
          <a:xfrm>
            <a:off x="7319439" y="6433076"/>
            <a:ext cx="13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Potato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1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NCERT in text questions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26670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  <a:spcBef>
                <a:spcPts val="1200"/>
              </a:spcBef>
              <a:buNone/>
            </a:pPr>
            <a:r>
              <a:rPr lang="en-IN" sz="2000" b="1" u="sng" dirty="0" smtClean="0"/>
              <a:t>Answer:</a:t>
            </a:r>
            <a:r>
              <a:rPr lang="en-IN" sz="2000" dirty="0" smtClean="0"/>
              <a:t> </a:t>
            </a:r>
            <a:r>
              <a:rPr lang="en-IN" sz="2000" dirty="0"/>
              <a:t>A </a:t>
            </a:r>
            <a:r>
              <a:rPr lang="en-IN" sz="2000" b="1" dirty="0"/>
              <a:t>glucose molecule contains five −OH groups</a:t>
            </a:r>
            <a:r>
              <a:rPr lang="en-IN" sz="2000" dirty="0"/>
              <a:t> while a </a:t>
            </a:r>
            <a:r>
              <a:rPr lang="en-IN" sz="2000" b="1" dirty="0"/>
              <a:t>sucrose molecule contains eight −OH groups</a:t>
            </a:r>
            <a:r>
              <a:rPr lang="en-IN" sz="2000" dirty="0"/>
              <a:t>. Thus, glucose and sucrose undergo extensive H-bonding with </a:t>
            </a:r>
            <a:r>
              <a:rPr lang="en-IN" sz="2000" dirty="0" smtClean="0"/>
              <a:t>water and hence they are  soluble in water.</a:t>
            </a:r>
          </a:p>
          <a:p>
            <a:pPr marL="0" indent="0" algn="just">
              <a:lnSpc>
                <a:spcPts val="3000"/>
              </a:lnSpc>
              <a:spcBef>
                <a:spcPts val="1200"/>
              </a:spcBef>
              <a:buNone/>
            </a:pPr>
            <a:r>
              <a:rPr lang="en-IN" sz="2000" dirty="0" smtClean="0"/>
              <a:t>But</a:t>
            </a:r>
            <a:r>
              <a:rPr lang="en-IN" sz="2000" dirty="0"/>
              <a:t> </a:t>
            </a:r>
            <a:r>
              <a:rPr lang="en-IN" sz="2000" b="1" dirty="0"/>
              <a:t>cyclohexane and benzene do not contain</a:t>
            </a:r>
            <a:r>
              <a:rPr lang="en-IN" sz="2000" dirty="0"/>
              <a:t> −OH groups. Hence, they cannot undergo H-bonding with water and as a result, are insoluble in water.</a:t>
            </a:r>
            <a:endParaRPr lang="en-IN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6858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IN" sz="2000" dirty="0" smtClean="0">
                <a:solidFill>
                  <a:srgbClr val="FF0000"/>
                </a:solidFill>
              </a:rPr>
              <a:t>14.1 Glucose or sucrose are soluble in water but cyclohexane or benzene (simple six membered ring compounds) are insoluble in water. Explain.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" y="3581400"/>
            <a:ext cx="2628902" cy="24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593" y="6021624"/>
            <a:ext cx="271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Glucose molecule forming a </a:t>
            </a:r>
            <a:r>
              <a:rPr lang="en-US" sz="1600" b="1" dirty="0">
                <a:solidFill>
                  <a:srgbClr val="C00000"/>
                </a:solidFill>
              </a:rPr>
              <a:t>few hydrogen bonding </a:t>
            </a:r>
            <a:r>
              <a:rPr lang="en-US" sz="1600" b="1" dirty="0" smtClean="0">
                <a:solidFill>
                  <a:srgbClr val="C00000"/>
                </a:solidFill>
              </a:rPr>
              <a:t> with water molecules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51" y="3685644"/>
            <a:ext cx="1079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0351" y="4614446"/>
            <a:ext cx="1297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Cyclohexane 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9079" y="4600044"/>
            <a:ext cx="948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Benzene 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79" y="3685644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95683" y="3801704"/>
            <a:ext cx="238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There is </a:t>
            </a:r>
            <a:r>
              <a:rPr lang="en-US" sz="1600" b="1" dirty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o possibility  of formation of hydrogen bonding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1" y="5427077"/>
            <a:ext cx="3756712" cy="1354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6443246"/>
            <a:ext cx="98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Sucrose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0351" y="3635692"/>
            <a:ext cx="2627449" cy="1317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rgbClr val="FF0000"/>
                </a:solidFill>
              </a:rPr>
              <a:t>14.2 What are the expected products of hydrolysis of lactose</a:t>
            </a:r>
            <a:r>
              <a:rPr lang="en-IN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Answer:</a:t>
            </a:r>
            <a:r>
              <a:rPr lang="en-US" dirty="0" smtClean="0"/>
              <a:t> </a:t>
            </a:r>
            <a:r>
              <a:rPr lang="en-IN" dirty="0" smtClean="0"/>
              <a:t>The products </a:t>
            </a:r>
            <a:r>
              <a:rPr lang="en-IN" dirty="0"/>
              <a:t>of hydrolysis of </a:t>
            </a:r>
            <a:r>
              <a:rPr lang="en-IN" dirty="0" smtClean="0"/>
              <a:t>lactose are Glucose and </a:t>
            </a:r>
            <a:r>
              <a:rPr lang="en-IN" dirty="0" err="1" smtClean="0"/>
              <a:t>Galactose</a:t>
            </a: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4" y="3019828"/>
            <a:ext cx="7618704" cy="7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74" y="3563408"/>
            <a:ext cx="146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Lactose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1574" y="3563408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Glucose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9581" y="3563408"/>
            <a:ext cx="1728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Galactose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18100"/>
            <a:ext cx="1885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</a:rPr>
              <a:t>14.3 How do you explain the absence of aldehyde group in the </a:t>
            </a:r>
            <a:r>
              <a:rPr lang="en-IN" sz="2400" dirty="0" err="1">
                <a:solidFill>
                  <a:srgbClr val="FF0000"/>
                </a:solidFill>
              </a:rPr>
              <a:t>pentaacetate</a:t>
            </a:r>
            <a:r>
              <a:rPr lang="en-IN" sz="2400" dirty="0">
                <a:solidFill>
                  <a:srgbClr val="FF0000"/>
                </a:solidFill>
              </a:rPr>
              <a:t> of D-glucose</a:t>
            </a:r>
            <a:r>
              <a:rPr lang="en-IN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u="sng" dirty="0" smtClean="0"/>
              <a:t>Answer:</a:t>
            </a:r>
            <a:r>
              <a:rPr lang="en-US" sz="2400" dirty="0" smtClean="0"/>
              <a:t> </a:t>
            </a:r>
            <a:r>
              <a:rPr lang="en-IN" sz="2400" dirty="0"/>
              <a:t>Glucose reacts with hydroxylamine to form an </a:t>
            </a:r>
            <a:r>
              <a:rPr lang="en-IN" sz="2400" dirty="0" err="1" smtClean="0"/>
              <a:t>oxime</a:t>
            </a:r>
            <a:r>
              <a:rPr lang="en-IN" sz="2400" dirty="0" smtClean="0"/>
              <a:t> </a:t>
            </a:r>
            <a:r>
              <a:rPr lang="en-IN" sz="2400" dirty="0"/>
              <a:t>where as the </a:t>
            </a:r>
            <a:r>
              <a:rPr lang="en-IN" sz="2400" dirty="0" err="1"/>
              <a:t>penta</a:t>
            </a:r>
            <a:r>
              <a:rPr lang="en-IN" sz="2400" dirty="0"/>
              <a:t> acetate of glucose does not react with hydroxyl amine indicating the absence of free CHO </a:t>
            </a:r>
            <a:r>
              <a:rPr lang="en-IN" sz="2400" dirty="0" smtClean="0"/>
              <a:t>group.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4163"/>
            <a:ext cx="16668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17" y="3548065"/>
            <a:ext cx="936808" cy="41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362200"/>
            <a:ext cx="1428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1" y="3595236"/>
            <a:ext cx="990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1" y="3200400"/>
            <a:ext cx="847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557462"/>
            <a:ext cx="1457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9263" y="4804301"/>
            <a:ext cx="853931" cy="30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4738687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6096000"/>
            <a:ext cx="990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701164"/>
            <a:ext cx="847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862637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4675" y="6343650"/>
            <a:ext cx="18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Ac = CH</a:t>
            </a:r>
            <a:r>
              <a:rPr lang="en-US" b="1" baseline="-25000" dirty="0" smtClean="0"/>
              <a:t>3</a:t>
            </a:r>
            <a:r>
              <a:rPr lang="en-US" b="1" dirty="0" smtClean="0"/>
              <a:t>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55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C45FC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endParaRPr lang="en-US" sz="3600" b="1" u="sng" dirty="0">
              <a:solidFill>
                <a:srgbClr val="0C45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838200"/>
            <a:ext cx="4572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IN" sz="2400" dirty="0"/>
              <a:t>Proteins are the most abundant biomolecules of the living system. Chief sources of proteins are milk, cheese, pulses, peanuts, fish, meat etc. </a:t>
            </a:r>
            <a:endParaRPr lang="en-IN" sz="24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IN" sz="2400" dirty="0" smtClean="0"/>
              <a:t>They </a:t>
            </a:r>
            <a:r>
              <a:rPr lang="en-IN" sz="2400" dirty="0"/>
              <a:t>occur in every part of the body and form the fundamental basis of structure and functions of life. They are also required for growth and maintenance of body.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33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dirty="0"/>
              <a:t>The word protein is derived from Greek word, “</a:t>
            </a:r>
            <a:r>
              <a:rPr lang="en-IN" sz="2400" dirty="0" err="1"/>
              <a:t>proteios</a:t>
            </a:r>
            <a:r>
              <a:rPr lang="en-IN" sz="2400" dirty="0"/>
              <a:t>” which means primary or of prime importance.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b="1" dirty="0"/>
              <a:t>All proteins are polymers of </a:t>
            </a:r>
            <a:r>
              <a:rPr lang="el-GR" sz="2400" b="1" dirty="0"/>
              <a:t>α</a:t>
            </a:r>
            <a:r>
              <a:rPr lang="en-IN" sz="2400" b="1" dirty="0"/>
              <a:t>-amino acids.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96200" y="64008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5/8/21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Amino Acids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4289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Amino acids contain amino (–NH</a:t>
            </a:r>
            <a:r>
              <a:rPr lang="en-IN" baseline="-25000" dirty="0"/>
              <a:t>2</a:t>
            </a:r>
            <a:r>
              <a:rPr lang="en-IN" dirty="0"/>
              <a:t>) and carboxyl (–COOH) </a:t>
            </a:r>
            <a:r>
              <a:rPr lang="en-IN" dirty="0" smtClean="0"/>
              <a:t>functional groups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Depending </a:t>
            </a:r>
            <a:r>
              <a:rPr lang="en-IN" dirty="0"/>
              <a:t>upon the relative position of amino group </a:t>
            </a:r>
            <a:r>
              <a:rPr lang="en-IN" dirty="0" smtClean="0"/>
              <a:t>with respect </a:t>
            </a:r>
            <a:r>
              <a:rPr lang="en-IN" dirty="0"/>
              <a:t>to carboxyl group, the amino acids can </a:t>
            </a:r>
            <a:r>
              <a:rPr lang="en-IN" dirty="0" smtClean="0"/>
              <a:t>be classified </a:t>
            </a:r>
            <a:r>
              <a:rPr lang="en-IN" dirty="0"/>
              <a:t>as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IN" dirty="0" smtClean="0"/>
              <a:t>and </a:t>
            </a:r>
            <a:r>
              <a:rPr lang="en-IN" dirty="0"/>
              <a:t>so on. Only </a:t>
            </a:r>
            <a:r>
              <a:rPr lang="el-GR" dirty="0" smtClean="0"/>
              <a:t>α</a:t>
            </a:r>
            <a:r>
              <a:rPr lang="en-IN" dirty="0" smtClean="0"/>
              <a:t>-amino</a:t>
            </a:r>
            <a:r>
              <a:rPr lang="en-IN" dirty="0"/>
              <a:t> </a:t>
            </a:r>
            <a:r>
              <a:rPr lang="en-IN" dirty="0" smtClean="0"/>
              <a:t>acids </a:t>
            </a:r>
            <a:r>
              <a:rPr lang="en-IN" dirty="0"/>
              <a:t>are obtained on hydrolysis of proteins. </a:t>
            </a:r>
            <a:endParaRPr lang="en-IN" dirty="0" smtClean="0"/>
          </a:p>
          <a:p>
            <a:pPr algn="just"/>
            <a:r>
              <a:rPr lang="en-IN" dirty="0" smtClean="0"/>
              <a:t>They</a:t>
            </a:r>
            <a:r>
              <a:rPr lang="en-IN" dirty="0"/>
              <a:t> </a:t>
            </a:r>
            <a:r>
              <a:rPr lang="en-IN" dirty="0" smtClean="0"/>
              <a:t>may </a:t>
            </a:r>
            <a:r>
              <a:rPr lang="en-IN" dirty="0"/>
              <a:t>contain other functional groups also.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5673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754469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formula of </a:t>
            </a:r>
            <a:r>
              <a:rPr lang="el-GR" sz="2400" b="1" dirty="0" smtClean="0"/>
              <a:t>α </a:t>
            </a:r>
            <a:r>
              <a:rPr lang="en-US" sz="2400" b="1" dirty="0" smtClean="0"/>
              <a:t>-</a:t>
            </a:r>
            <a:r>
              <a:rPr lang="en-US" sz="2400" b="1" dirty="0"/>
              <a:t>amino acid</a:t>
            </a:r>
          </a:p>
          <a:p>
            <a:pPr algn="ctr"/>
            <a:r>
              <a:rPr lang="en-US" sz="2400" b="1" dirty="0" smtClean="0"/>
              <a:t>(where, R </a:t>
            </a:r>
            <a:r>
              <a:rPr lang="en-US" sz="2400" b="1" dirty="0"/>
              <a:t>= side chain)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426720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0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IN" dirty="0"/>
              <a:t>All </a:t>
            </a:r>
            <a:r>
              <a:rPr lang="el-GR" dirty="0" smtClean="0"/>
              <a:t>α</a:t>
            </a:r>
            <a:r>
              <a:rPr lang="en-IN" dirty="0" smtClean="0"/>
              <a:t>-amino </a:t>
            </a:r>
            <a:r>
              <a:rPr lang="en-IN" dirty="0"/>
              <a:t>acids have trivial names, </a:t>
            </a:r>
            <a:r>
              <a:rPr lang="en-IN" dirty="0" smtClean="0"/>
              <a:t>which usually </a:t>
            </a:r>
            <a:r>
              <a:rPr lang="en-IN" dirty="0"/>
              <a:t>reflect the property of that compound </a:t>
            </a:r>
            <a:r>
              <a:rPr lang="en-IN" dirty="0" smtClean="0"/>
              <a:t>or its </a:t>
            </a:r>
            <a:r>
              <a:rPr lang="en-IN" dirty="0"/>
              <a:t>source. </a:t>
            </a:r>
            <a:r>
              <a:rPr lang="en-IN" dirty="0" smtClean="0"/>
              <a:t>For example-</a:t>
            </a:r>
          </a:p>
          <a:p>
            <a:r>
              <a:rPr lang="en-IN" dirty="0" smtClean="0"/>
              <a:t>Glycine </a:t>
            </a:r>
            <a:r>
              <a:rPr lang="en-IN" dirty="0"/>
              <a:t>is so named since it has sweet taste (in Greek </a:t>
            </a:r>
            <a:r>
              <a:rPr lang="en-IN" i="1" dirty="0" err="1" smtClean="0"/>
              <a:t>glykos</a:t>
            </a:r>
            <a:r>
              <a:rPr lang="en-IN" i="1" dirty="0" smtClean="0"/>
              <a:t> </a:t>
            </a:r>
            <a:r>
              <a:rPr lang="en-IN" dirty="0" smtClean="0"/>
              <a:t>means </a:t>
            </a:r>
            <a:r>
              <a:rPr lang="en-IN" dirty="0"/>
              <a:t>sweet) and tyrosine was first obtained from cheese (in Greek, </a:t>
            </a:r>
            <a:r>
              <a:rPr lang="en-IN" i="1" dirty="0" smtClean="0"/>
              <a:t>tyros </a:t>
            </a:r>
            <a:r>
              <a:rPr lang="en-IN" dirty="0" smtClean="0"/>
              <a:t>means </a:t>
            </a:r>
            <a:r>
              <a:rPr lang="en-IN" dirty="0"/>
              <a:t>cheese.) </a:t>
            </a:r>
            <a:endParaRPr lang="en-IN" dirty="0" smtClean="0"/>
          </a:p>
          <a:p>
            <a:r>
              <a:rPr lang="en-IN" dirty="0" smtClean="0"/>
              <a:t>Amino </a:t>
            </a:r>
            <a:r>
              <a:rPr lang="en-IN" dirty="0"/>
              <a:t>acids are generally represented by a three </a:t>
            </a:r>
            <a:r>
              <a:rPr lang="en-IN" dirty="0" smtClean="0"/>
              <a:t>letter symbol</a:t>
            </a:r>
            <a:r>
              <a:rPr lang="en-IN" dirty="0"/>
              <a:t>, sometimes one letter symbol is also used.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584920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096000" cy="3349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n-lt"/>
              </a:rPr>
              <a:t>Natural Amino acids 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1676400" cy="74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6243"/>
            <a:ext cx="7827796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5" b="4282"/>
          <a:stretch/>
        </p:blipFill>
        <p:spPr bwMode="auto">
          <a:xfrm>
            <a:off x="543760" y="3180332"/>
            <a:ext cx="4376584" cy="34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2" r="1" b="4001"/>
          <a:stretch/>
        </p:blipFill>
        <p:spPr bwMode="auto">
          <a:xfrm>
            <a:off x="5542715" y="3180332"/>
            <a:ext cx="2849644" cy="34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0" y="3048000"/>
            <a:ext cx="0" cy="3614058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3048000"/>
            <a:ext cx="457200" cy="30480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2359" y="1240971"/>
            <a:ext cx="0" cy="5421087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743" y="1240971"/>
            <a:ext cx="0" cy="5421087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7537" y="3048000"/>
            <a:ext cx="21431" cy="3048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0"/>
            <a:ext cx="8229600" cy="611505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24200" y="6481762"/>
            <a:ext cx="200025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95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857071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79646">
                    <a:lumMod val="75000"/>
                  </a:srgbClr>
                </a:solidFill>
              </a:rPr>
              <a:t>Amino acids</a:t>
            </a:r>
            <a:r>
              <a:rPr lang="en-IN" sz="3200" dirty="0">
                <a:solidFill>
                  <a:srgbClr val="0C45FC"/>
                </a:solidFill>
              </a:rPr>
              <a:t> </a:t>
            </a:r>
            <a:endParaRPr lang="en-US" dirty="0"/>
          </a:p>
        </p:txBody>
      </p:sp>
      <p:cxnSp>
        <p:nvCxnSpPr>
          <p:cNvPr id="5" name="Straight Connector 4"/>
          <p:cNvCxnSpPr>
            <a:stCxn id="4" idx="2"/>
          </p:cNvCxnSpPr>
          <p:nvPr/>
        </p:nvCxnSpPr>
        <p:spPr>
          <a:xfrm>
            <a:off x="4610100" y="144184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95400" y="1899046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1899046"/>
            <a:ext cx="0" cy="386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1899046"/>
            <a:ext cx="0" cy="386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286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Non-Essential </a:t>
            </a:r>
          </a:p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amino </a:t>
            </a:r>
            <a:r>
              <a:rPr lang="en-IN" sz="2400" dirty="0">
                <a:solidFill>
                  <a:srgbClr val="F79646">
                    <a:lumMod val="75000"/>
                  </a:srgbClr>
                </a:solidFill>
              </a:rPr>
              <a:t>acids</a:t>
            </a:r>
            <a:r>
              <a:rPr lang="en-IN" sz="2400" dirty="0">
                <a:solidFill>
                  <a:srgbClr val="0C45FC"/>
                </a:solidFill>
              </a:rPr>
              <a:t> </a:t>
            </a:r>
            <a:endParaRPr lang="en-IN" sz="2400" dirty="0" smtClean="0">
              <a:solidFill>
                <a:srgbClr val="0C45F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2867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Essential</a:t>
            </a:r>
          </a:p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 amino </a:t>
            </a:r>
            <a:r>
              <a:rPr lang="en-IN" sz="2400" dirty="0">
                <a:solidFill>
                  <a:srgbClr val="F79646">
                    <a:lumMod val="75000"/>
                  </a:srgbClr>
                </a:solidFill>
              </a:rPr>
              <a:t>acids</a:t>
            </a:r>
            <a:r>
              <a:rPr lang="en-IN" sz="2400" dirty="0">
                <a:solidFill>
                  <a:srgbClr val="0C45FC"/>
                </a:solidFill>
              </a:rPr>
              <a:t> </a:t>
            </a:r>
            <a:endParaRPr lang="en-IN" sz="2400" dirty="0" smtClean="0">
              <a:solidFill>
                <a:srgbClr val="0C45F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09308"/>
            <a:ext cx="1905000" cy="848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21967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Classification of amino acids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04800" y="3124200"/>
            <a:ext cx="3924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IN" sz="2400" dirty="0" smtClean="0"/>
              <a:t>amino </a:t>
            </a:r>
            <a:r>
              <a:rPr lang="en-IN" sz="2400" dirty="0"/>
              <a:t>acids, which can be synthesised in the body, are known as </a:t>
            </a:r>
            <a:r>
              <a:rPr lang="en-IN" sz="2400" dirty="0" smtClean="0"/>
              <a:t>non-essential </a:t>
            </a:r>
            <a:r>
              <a:rPr lang="en-US" sz="2400" dirty="0" smtClean="0"/>
              <a:t>amino </a:t>
            </a:r>
            <a:r>
              <a:rPr lang="en-US" sz="2400" dirty="0"/>
              <a:t>acids.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3048000"/>
            <a:ext cx="392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IN" sz="2400" dirty="0" smtClean="0"/>
              <a:t>amino </a:t>
            </a:r>
            <a:r>
              <a:rPr lang="en-IN" sz="2400" dirty="0"/>
              <a:t>acids, </a:t>
            </a:r>
            <a:r>
              <a:rPr lang="en-US" sz="2400" dirty="0"/>
              <a:t>which cannot </a:t>
            </a:r>
            <a:r>
              <a:rPr lang="en-US" sz="2400" dirty="0" smtClean="0"/>
              <a:t>be </a:t>
            </a:r>
            <a:r>
              <a:rPr lang="en-IN" sz="2400" dirty="0" smtClean="0"/>
              <a:t>synthesised </a:t>
            </a:r>
            <a:r>
              <a:rPr lang="en-IN" sz="2400" dirty="0"/>
              <a:t>in the body and must be obtained through diet</a:t>
            </a:r>
            <a:r>
              <a:rPr lang="en-IN" sz="2400" dirty="0" smtClean="0"/>
              <a:t>, are </a:t>
            </a:r>
            <a:r>
              <a:rPr lang="en-IN" sz="2400" dirty="0"/>
              <a:t>known as </a:t>
            </a:r>
            <a:r>
              <a:rPr lang="en-IN" sz="2400" dirty="0" smtClean="0"/>
              <a:t>essential </a:t>
            </a:r>
            <a:r>
              <a:rPr lang="en-US" sz="2400" dirty="0" smtClean="0"/>
              <a:t>amino </a:t>
            </a:r>
            <a:r>
              <a:rPr lang="en-US" sz="2400" dirty="0"/>
              <a:t>acids.</a:t>
            </a:r>
          </a:p>
        </p:txBody>
      </p:sp>
    </p:spTree>
    <p:extLst>
      <p:ext uri="{BB962C8B-B14F-4D97-AF65-F5344CB8AC3E}">
        <p14:creationId xmlns:p14="http://schemas.microsoft.com/office/powerpoint/2010/main" val="2555167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438400" cy="10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822"/>
          <a:stretch/>
        </p:blipFill>
        <p:spPr bwMode="auto">
          <a:xfrm>
            <a:off x="990600" y="4495800"/>
            <a:ext cx="68336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1524000"/>
            <a:ext cx="4807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Acidic nature of carboxyl group: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733800"/>
            <a:ext cx="438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Basic nature of amino group: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199620"/>
            <a:ext cx="7685973" cy="122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7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3237"/>
            <a:ext cx="8686800" cy="589756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For example,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the </a:t>
            </a:r>
            <a:r>
              <a:rPr lang="en-IN" dirty="0"/>
              <a:t>molecular formula of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glucose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IN" dirty="0" smtClean="0"/>
              <a:t> 	fits </a:t>
            </a:r>
            <a:r>
              <a:rPr lang="en-IN" dirty="0"/>
              <a:t>into this general </a:t>
            </a:r>
            <a:r>
              <a:rPr lang="en-IN" dirty="0" smtClean="0"/>
              <a:t>formula</a:t>
            </a:r>
            <a:r>
              <a:rPr lang="en-IN" dirty="0"/>
              <a:t>,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IN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Exceptions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Acetic 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acid (CH</a:t>
            </a:r>
            <a:r>
              <a:rPr lang="en-IN" b="1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COOH)</a:t>
            </a:r>
            <a:r>
              <a:rPr lang="en-IN" dirty="0"/>
              <a:t> fits into this general </a:t>
            </a:r>
            <a:r>
              <a:rPr lang="en-IN" dirty="0" smtClean="0"/>
              <a:t>	formula</a:t>
            </a:r>
            <a:r>
              <a:rPr lang="en-IN" dirty="0"/>
              <a:t>,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(H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IN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N" dirty="0" smtClean="0"/>
              <a:t> </a:t>
            </a:r>
            <a:r>
              <a:rPr lang="en-IN" dirty="0"/>
              <a:t>but is not a carbohydrate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	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</a:rPr>
              <a:t>Rhamnose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, C</a:t>
            </a:r>
            <a:r>
              <a:rPr lang="en-IN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N" b="1" baseline="-25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IN" b="1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dirty="0"/>
              <a:t>is a carbohydrate but </a:t>
            </a:r>
            <a:r>
              <a:rPr lang="en-IN" dirty="0" smtClean="0"/>
              <a:t>	does </a:t>
            </a:r>
            <a:r>
              <a:rPr lang="en-IN" dirty="0"/>
              <a:t>not </a:t>
            </a:r>
            <a:r>
              <a:rPr lang="en-IN" dirty="0" smtClean="0"/>
              <a:t>fit to the general formula of 	carbohydrates.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Classification of amino acids </a:t>
            </a:r>
            <a:br>
              <a:rPr lang="en-US" sz="2800" u="sng" dirty="0" smtClean="0"/>
            </a:br>
            <a:r>
              <a:rPr lang="en-US" sz="2800" u="sng" dirty="0" smtClean="0"/>
              <a:t>(depending on the relative number of amino and carboxyl group in their molecule)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665982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79646">
                    <a:lumMod val="75000"/>
                  </a:srgbClr>
                </a:solidFill>
              </a:rPr>
              <a:t>Amino acids</a:t>
            </a:r>
            <a:r>
              <a:rPr lang="en-IN" sz="3200" dirty="0">
                <a:solidFill>
                  <a:srgbClr val="0C45FC"/>
                </a:solidFill>
              </a:rPr>
              <a:t> 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610100" y="2250757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95400" y="2707957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2707957"/>
            <a:ext cx="0" cy="132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5" idx="0"/>
          </p:cNvCxnSpPr>
          <p:nvPr/>
        </p:nvCxnSpPr>
        <p:spPr>
          <a:xfrm>
            <a:off x="4267200" y="2707957"/>
            <a:ext cx="0" cy="147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>
            <a:off x="7162800" y="2707957"/>
            <a:ext cx="0" cy="132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402818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Acidic </a:t>
            </a:r>
          </a:p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amino </a:t>
            </a:r>
            <a:r>
              <a:rPr lang="en-IN" sz="2400" dirty="0">
                <a:solidFill>
                  <a:srgbClr val="F79646">
                    <a:lumMod val="75000"/>
                  </a:srgbClr>
                </a:solidFill>
              </a:rPr>
              <a:t>acids</a:t>
            </a:r>
            <a:r>
              <a:rPr lang="en-IN" sz="2400" dirty="0">
                <a:solidFill>
                  <a:srgbClr val="0C45FC"/>
                </a:solidFill>
              </a:rPr>
              <a:t> </a:t>
            </a:r>
            <a:endParaRPr lang="en-IN" sz="2400" dirty="0" smtClean="0">
              <a:solidFill>
                <a:srgbClr val="0C45FC"/>
              </a:solidFill>
            </a:endParaRPr>
          </a:p>
          <a:p>
            <a:pPr algn="ctr"/>
            <a:r>
              <a:rPr lang="en-IN" sz="2400" dirty="0" smtClean="0">
                <a:solidFill>
                  <a:srgbClr val="0C45FC"/>
                </a:solidFill>
              </a:rPr>
              <a:t>e.g. Aspartic acid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18058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Basic</a:t>
            </a:r>
          </a:p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 amino </a:t>
            </a:r>
            <a:r>
              <a:rPr lang="en-IN" sz="2400" dirty="0">
                <a:solidFill>
                  <a:srgbClr val="F79646">
                    <a:lumMod val="75000"/>
                  </a:srgbClr>
                </a:solidFill>
              </a:rPr>
              <a:t>acids</a:t>
            </a:r>
            <a:r>
              <a:rPr lang="en-IN" sz="2400" dirty="0">
                <a:solidFill>
                  <a:srgbClr val="0C45FC"/>
                </a:solidFill>
              </a:rPr>
              <a:t> </a:t>
            </a:r>
            <a:endParaRPr lang="en-IN" sz="2400" dirty="0" smtClean="0">
              <a:solidFill>
                <a:srgbClr val="0C45FC"/>
              </a:solidFill>
            </a:endParaRPr>
          </a:p>
          <a:p>
            <a:pPr algn="ctr"/>
            <a:r>
              <a:rPr lang="en-IN" sz="2400" dirty="0" smtClean="0">
                <a:solidFill>
                  <a:srgbClr val="0C45FC"/>
                </a:solidFill>
              </a:rPr>
              <a:t>e.g. Lysine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02818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Neutral</a:t>
            </a:r>
          </a:p>
          <a:p>
            <a:pPr algn="ctr"/>
            <a:r>
              <a:rPr lang="en-IN" sz="2400" dirty="0" smtClean="0">
                <a:solidFill>
                  <a:srgbClr val="F79646">
                    <a:lumMod val="75000"/>
                  </a:srgbClr>
                </a:solidFill>
              </a:rPr>
              <a:t> amino </a:t>
            </a:r>
            <a:r>
              <a:rPr lang="en-IN" sz="2400" dirty="0">
                <a:solidFill>
                  <a:srgbClr val="F79646">
                    <a:lumMod val="75000"/>
                  </a:srgbClr>
                </a:solidFill>
              </a:rPr>
              <a:t>acids</a:t>
            </a:r>
            <a:r>
              <a:rPr lang="en-IN" sz="2400" dirty="0">
                <a:solidFill>
                  <a:srgbClr val="0C45FC"/>
                </a:solidFill>
              </a:rPr>
              <a:t> </a:t>
            </a:r>
            <a:endParaRPr lang="en-IN" sz="2400" dirty="0" smtClean="0">
              <a:solidFill>
                <a:srgbClr val="0C45FC"/>
              </a:solidFill>
            </a:endParaRPr>
          </a:p>
          <a:p>
            <a:pPr algn="ctr"/>
            <a:r>
              <a:rPr lang="en-IN" sz="2400" dirty="0" smtClean="0">
                <a:solidFill>
                  <a:srgbClr val="0C45FC"/>
                </a:solidFill>
              </a:rPr>
              <a:t>e.g. Glycine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210919" y="2962870"/>
            <a:ext cx="1856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Equal number of amino and carboxyl groups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43400" y="29718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</a:t>
            </a:r>
            <a:r>
              <a:rPr lang="en-IN" dirty="0" smtClean="0"/>
              <a:t>number </a:t>
            </a:r>
            <a:r>
              <a:rPr lang="en-IN" dirty="0"/>
              <a:t>of amino than carboxyl groups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43519" y="2971800"/>
            <a:ext cx="2085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</a:t>
            </a:r>
            <a:r>
              <a:rPr lang="en-IN" dirty="0" smtClean="0"/>
              <a:t>carboxyl </a:t>
            </a:r>
            <a:r>
              <a:rPr lang="en-IN" dirty="0"/>
              <a:t>groups as compared to amino groups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18219"/>
            <a:ext cx="1905000" cy="848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876425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5377"/>
            <a:ext cx="3048000" cy="833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5423807"/>
            <a:ext cx="2993571" cy="7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5452886"/>
            <a:ext cx="3124200" cy="795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11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77" y="5449699"/>
            <a:ext cx="5448823" cy="117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Physical and Chemical Nature of Amino Acids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320135"/>
            <a:ext cx="160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Zwitter</a:t>
            </a:r>
            <a:r>
              <a:rPr lang="en-US" sz="2400" dirty="0" smtClean="0"/>
              <a:t> ion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8382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Amino acids are usually colourless, crystalline solids.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These are water-soluble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, high melting solids and behave like salts rather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than simple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amines or carboxylic acids.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behaviour is due to the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both acidic (carboxyl group) and basic (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amino group)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groups in the same molecule. In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aqueous solution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, the carboxyl group can lose a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proton and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amino group can accept a proton, giving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rise to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 dipolar ion known as </a:t>
            </a:r>
            <a:r>
              <a:rPr lang="en-IN" sz="2600" i="1" dirty="0" err="1">
                <a:latin typeface="Times New Roman" pitchFamily="18" charset="0"/>
                <a:cs typeface="Times New Roman" pitchFamily="18" charset="0"/>
              </a:rPr>
              <a:t>zwitter</a:t>
            </a:r>
            <a:r>
              <a:rPr lang="en-IN" sz="2600" i="1" dirty="0">
                <a:latin typeface="Times New Roman" pitchFamily="18" charset="0"/>
                <a:cs typeface="Times New Roman" pitchFamily="18" charset="0"/>
              </a:rPr>
              <a:t> ion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IN" sz="2600" dirty="0" err="1" smtClean="0">
                <a:solidFill>
                  <a:srgbClr val="0C45FC"/>
                </a:solidFill>
                <a:latin typeface="Times New Roman" pitchFamily="18" charset="0"/>
                <a:cs typeface="Times New Roman" pitchFamily="18" charset="0"/>
              </a:rPr>
              <a:t>Zwitter</a:t>
            </a:r>
            <a:r>
              <a:rPr lang="en-IN" sz="2600" dirty="0" smtClean="0">
                <a:solidFill>
                  <a:srgbClr val="0C45FC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is a neutral ionic species which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contains both positive and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charges. (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353" y="539109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89507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IN" dirty="0"/>
              <a:t>In </a:t>
            </a:r>
            <a:r>
              <a:rPr lang="en-IN" dirty="0" err="1"/>
              <a:t>zwitter</a:t>
            </a:r>
            <a:r>
              <a:rPr lang="en-IN" dirty="0"/>
              <a:t> ionic form, amino acids show amphoteric behaviour </a:t>
            </a:r>
            <a:r>
              <a:rPr lang="en-IN" dirty="0" smtClean="0"/>
              <a:t>as they react with both </a:t>
            </a:r>
            <a:r>
              <a:rPr lang="en-IN" dirty="0"/>
              <a:t>acids and bases</a:t>
            </a:r>
            <a:r>
              <a:rPr lang="en-IN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68" y="5165467"/>
            <a:ext cx="2743201" cy="1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369" y="494853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243935"/>
            <a:ext cx="4368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General formula of </a:t>
            </a:r>
            <a:r>
              <a:rPr lang="el-GR" sz="2400" dirty="0"/>
              <a:t>α</a:t>
            </a:r>
            <a:r>
              <a:rPr lang="en-IN" sz="2400" dirty="0"/>
              <a:t>-amino acids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57750"/>
            <a:ext cx="1581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3565268"/>
            <a:ext cx="8229600" cy="1292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IN" dirty="0" smtClean="0"/>
              <a:t>Except glycine, all other naturally occurring </a:t>
            </a:r>
            <a:r>
              <a:rPr lang="el-GR" dirty="0" smtClean="0"/>
              <a:t>α</a:t>
            </a:r>
            <a:r>
              <a:rPr lang="en-IN" dirty="0" smtClean="0"/>
              <a:t>-amino acids are optically active, since the </a:t>
            </a:r>
            <a:r>
              <a:rPr lang="el-GR" dirty="0" smtClean="0"/>
              <a:t>α</a:t>
            </a:r>
            <a:r>
              <a:rPr lang="en-IN" dirty="0" smtClean="0"/>
              <a:t>-carbon atom is asymmetric.</a:t>
            </a:r>
          </a:p>
          <a:p>
            <a:pPr>
              <a:spcBef>
                <a:spcPts val="1200"/>
              </a:spcBef>
            </a:pPr>
            <a:endParaRPr lang="en-IN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2"/>
          <a:stretch/>
        </p:blipFill>
        <p:spPr bwMode="auto">
          <a:xfrm>
            <a:off x="609600" y="1792099"/>
            <a:ext cx="2068286" cy="117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886" y="2662535"/>
            <a:ext cx="160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Zwitter</a:t>
            </a:r>
            <a:r>
              <a:rPr lang="en-US" sz="2400" dirty="0" smtClean="0"/>
              <a:t> ion 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00400" y="1792099"/>
            <a:ext cx="0" cy="133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5284" y="2362200"/>
            <a:ext cx="63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13716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/H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7387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/H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00400" y="1792099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0400" y="3128665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11" y="1404257"/>
            <a:ext cx="2075089" cy="83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700832"/>
            <a:ext cx="2114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90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01000" cy="26670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These exist </a:t>
            </a:r>
            <a:r>
              <a:rPr lang="en-IN" dirty="0"/>
              <a:t>both in ‘D’ and ‘L’ forms. Most naturally occurring amino acids have </a:t>
            </a:r>
            <a:r>
              <a:rPr lang="en-IN" dirty="0" smtClean="0"/>
              <a:t>            </a:t>
            </a:r>
            <a:r>
              <a:rPr lang="en-US" dirty="0" smtClean="0"/>
              <a:t>L-configuration</a:t>
            </a:r>
            <a:r>
              <a:rPr lang="en-US" dirty="0"/>
              <a:t>.</a:t>
            </a:r>
            <a:r>
              <a:rPr lang="en-IN" dirty="0"/>
              <a:t> </a:t>
            </a:r>
            <a:endParaRPr lang="en-IN" dirty="0" smtClean="0"/>
          </a:p>
          <a:p>
            <a:pPr algn="just"/>
            <a:r>
              <a:rPr lang="en-IN" dirty="0" smtClean="0"/>
              <a:t>L-Amino acids </a:t>
            </a:r>
            <a:r>
              <a:rPr lang="en-IN" dirty="0"/>
              <a:t>are represented by writing the –NH</a:t>
            </a:r>
            <a:r>
              <a:rPr lang="en-IN" baseline="-25000" dirty="0"/>
              <a:t>2</a:t>
            </a:r>
            <a:r>
              <a:rPr lang="en-IN" dirty="0"/>
              <a:t> group </a:t>
            </a:r>
            <a:r>
              <a:rPr lang="en-US" dirty="0"/>
              <a:t>on left hand side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09026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2" t="9726"/>
          <a:stretch/>
        </p:blipFill>
        <p:spPr bwMode="auto">
          <a:xfrm>
            <a:off x="4419600" y="3316968"/>
            <a:ext cx="4637632" cy="262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41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3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Q.1. </a:t>
            </a:r>
            <a:r>
              <a:rPr lang="en-IN" dirty="0"/>
              <a:t>What are essential and non-essential amino acids? Give two examples </a:t>
            </a:r>
            <a:r>
              <a:rPr lang="en-IN" dirty="0" smtClean="0"/>
              <a:t>of each </a:t>
            </a:r>
            <a:r>
              <a:rPr lang="en-IN" dirty="0"/>
              <a:t>type.</a:t>
            </a:r>
            <a:r>
              <a:rPr lang="en-US" dirty="0" smtClean="0"/>
              <a:t>     				</a:t>
            </a:r>
            <a:r>
              <a:rPr lang="en-US" dirty="0" smtClean="0">
                <a:solidFill>
                  <a:srgbClr val="FF0000"/>
                </a:solidFill>
              </a:rPr>
              <a:t>4 marks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Q.2. </a:t>
            </a:r>
            <a:r>
              <a:rPr lang="en-IN" dirty="0"/>
              <a:t>How do you explain the amphoteric behaviour of amino acids</a:t>
            </a:r>
            <a:r>
              <a:rPr lang="en-IN" dirty="0" smtClean="0"/>
              <a:t>? 							</a:t>
            </a:r>
            <a:r>
              <a:rPr lang="en-IN" dirty="0" smtClean="0">
                <a:solidFill>
                  <a:srgbClr val="FF0000"/>
                </a:solidFill>
              </a:rPr>
              <a:t>3 marks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dirty="0" smtClean="0"/>
              <a:t>Q.3</a:t>
            </a:r>
            <a:r>
              <a:rPr lang="en-IN" dirty="0"/>
              <a:t>. </a:t>
            </a:r>
            <a:r>
              <a:rPr lang="en-IN" dirty="0" smtClean="0"/>
              <a:t>Fill up the blank: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dirty="0" smtClean="0"/>
              <a:t>a) Proteins are polymers of __________. 		</a:t>
            </a:r>
            <a:r>
              <a:rPr lang="en-IN" dirty="0" smtClean="0">
                <a:solidFill>
                  <a:srgbClr val="FF0000"/>
                </a:solidFill>
              </a:rPr>
              <a:t>1 </a:t>
            </a:r>
            <a:r>
              <a:rPr lang="en-IN" dirty="0">
                <a:solidFill>
                  <a:srgbClr val="FF0000"/>
                </a:solidFill>
              </a:rPr>
              <a:t>mark</a:t>
            </a: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IN" dirty="0" smtClean="0"/>
              <a:t>b) All </a:t>
            </a:r>
            <a:r>
              <a:rPr lang="en-IN" dirty="0"/>
              <a:t>amino acids are optically active (contain a chiral alpha carbon) except </a:t>
            </a:r>
            <a:r>
              <a:rPr lang="en-IN" dirty="0" smtClean="0"/>
              <a:t>__________. 					</a:t>
            </a:r>
            <a:r>
              <a:rPr lang="en-IN" dirty="0" smtClean="0">
                <a:solidFill>
                  <a:srgbClr val="FF0000"/>
                </a:solidFill>
              </a:rPr>
              <a:t>1 mark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dirty="0" smtClean="0"/>
              <a:t>c) </a:t>
            </a:r>
            <a:r>
              <a:rPr lang="en-IN" dirty="0"/>
              <a:t>Most naturally occurring amino acids </a:t>
            </a:r>
            <a:r>
              <a:rPr lang="en-IN" dirty="0" smtClean="0"/>
              <a:t>have __________</a:t>
            </a:r>
            <a:r>
              <a:rPr lang="en-US" dirty="0" smtClean="0"/>
              <a:t> configuration</a:t>
            </a:r>
            <a:r>
              <a:rPr lang="en-IN" dirty="0" smtClean="0"/>
              <a:t>. 						</a:t>
            </a:r>
            <a:r>
              <a:rPr lang="en-IN" dirty="0" smtClean="0">
                <a:solidFill>
                  <a:srgbClr val="FF0000"/>
                </a:solidFill>
              </a:rPr>
              <a:t>1 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Home </a:t>
            </a:r>
            <a:r>
              <a:rPr lang="en-US" sz="3600" b="1" u="sng" dirty="0" err="1"/>
              <a:t>assignmnet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700" b="1" u="sng" dirty="0" smtClean="0">
                <a:solidFill>
                  <a:srgbClr val="FF0000"/>
                </a:solidFill>
              </a:rPr>
              <a:t>(Submit the </a:t>
            </a:r>
            <a:r>
              <a:rPr lang="en-US" sz="2700" b="1" u="sng" dirty="0" err="1" smtClean="0">
                <a:solidFill>
                  <a:srgbClr val="FF0000"/>
                </a:solidFill>
              </a:rPr>
              <a:t>assignmnet</a:t>
            </a:r>
            <a:r>
              <a:rPr lang="en-US" sz="2700" b="1" u="sng" dirty="0" smtClean="0">
                <a:solidFill>
                  <a:srgbClr val="FF0000"/>
                </a:solidFill>
              </a:rPr>
              <a:t> by Sunday-8/8/21) </a:t>
            </a:r>
            <a:endParaRPr lang="en-US" sz="27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032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43050"/>
            <a:ext cx="535305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Structure of Protein Molecules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14400"/>
            <a:ext cx="2971799" cy="5715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b="1" dirty="0"/>
              <a:t>All proteins are polymers of </a:t>
            </a:r>
            <a:r>
              <a:rPr lang="el-GR" b="1" dirty="0"/>
              <a:t>α</a:t>
            </a:r>
            <a:r>
              <a:rPr lang="en-IN" b="1" dirty="0"/>
              <a:t>-amino acids.</a:t>
            </a:r>
            <a:endParaRPr lang="en-US" b="1" dirty="0"/>
          </a:p>
          <a:p>
            <a:pPr algn="just">
              <a:lnSpc>
                <a:spcPct val="170000"/>
              </a:lnSpc>
            </a:pPr>
            <a:r>
              <a:rPr lang="el-GR" b="1" dirty="0" smtClean="0"/>
              <a:t>α</a:t>
            </a:r>
            <a:r>
              <a:rPr lang="en-IN" b="1" dirty="0" smtClean="0"/>
              <a:t>-amino acids</a:t>
            </a:r>
            <a:r>
              <a:rPr lang="en-IN" dirty="0"/>
              <a:t> are connected to each other by </a:t>
            </a:r>
            <a:r>
              <a:rPr lang="en-IN" b="1" dirty="0"/>
              <a:t>peptide bond</a:t>
            </a:r>
            <a:r>
              <a:rPr lang="en-IN" dirty="0"/>
              <a:t> or </a:t>
            </a:r>
            <a:r>
              <a:rPr lang="en-IN" b="1" dirty="0"/>
              <a:t>peptide </a:t>
            </a:r>
            <a:r>
              <a:rPr lang="en-IN" b="1" dirty="0" smtClean="0"/>
              <a:t>linkage      (</a:t>
            </a:r>
            <a:r>
              <a:rPr lang="en-US" dirty="0"/>
              <a:t>–CO–NH</a:t>
            </a:r>
            <a:r>
              <a:rPr lang="en-US" dirty="0" smtClean="0"/>
              <a:t>–)</a:t>
            </a:r>
            <a:r>
              <a:rPr lang="en-IN" dirty="0" smtClean="0"/>
              <a:t>. </a:t>
            </a:r>
            <a:r>
              <a:rPr lang="en-IN" dirty="0"/>
              <a:t>Chemically, </a:t>
            </a:r>
            <a:r>
              <a:rPr lang="en-IN" b="1" dirty="0"/>
              <a:t>peptide linkage</a:t>
            </a:r>
            <a:r>
              <a:rPr lang="en-IN" dirty="0"/>
              <a:t> is an </a:t>
            </a:r>
            <a:r>
              <a:rPr lang="en-IN" b="1" dirty="0" smtClean="0"/>
              <a:t>amide bond </a:t>
            </a:r>
            <a:r>
              <a:rPr lang="en-IN" dirty="0"/>
              <a:t>formed </a:t>
            </a:r>
            <a:r>
              <a:rPr lang="en-IN" dirty="0" smtClean="0"/>
              <a:t>between –COOH </a:t>
            </a:r>
            <a:r>
              <a:rPr lang="en-IN" dirty="0"/>
              <a:t>group and –NH</a:t>
            </a:r>
            <a:r>
              <a:rPr lang="en-IN" baseline="-25000" dirty="0"/>
              <a:t>2</a:t>
            </a:r>
            <a:r>
              <a:rPr lang="en-IN" dirty="0"/>
              <a:t> group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400550" y="1230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5504" y="12192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096000"/>
            <a:ext cx="11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Dipeptide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4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Autofit/>
          </a:bodyPr>
          <a:lstStyle/>
          <a:p>
            <a:r>
              <a:rPr lang="en-IN" sz="2800" u="sng" dirty="0"/>
              <a:t>Combination of amino acids through </a:t>
            </a:r>
            <a:r>
              <a:rPr lang="en-US" sz="2800" u="sng" dirty="0" smtClean="0"/>
              <a:t>peptide (-CO-NH-) bonds leads to the formation of -</a:t>
            </a:r>
            <a:endParaRPr lang="en-US" sz="2800" u="sng" dirty="0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4572000" y="1036638"/>
            <a:ext cx="0" cy="411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447800"/>
            <a:ext cx="662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1447800"/>
            <a:ext cx="0" cy="411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91156" y="1447800"/>
            <a:ext cx="491" cy="420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9967" y="1447800"/>
            <a:ext cx="0" cy="411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12743" y="1457552"/>
            <a:ext cx="0" cy="411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896" y="4659868"/>
            <a:ext cx="13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b="1" dirty="0" err="1" smtClean="0">
                <a:solidFill>
                  <a:srgbClr val="FF0000"/>
                </a:solidFill>
              </a:rPr>
              <a:t>Gly-Ala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" y="2286000"/>
            <a:ext cx="167040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is </a:t>
            </a:r>
            <a:r>
              <a:rPr lang="en-IN" dirty="0"/>
              <a:t>made up of </a:t>
            </a:r>
            <a:r>
              <a:rPr lang="en-IN" b="1" dirty="0"/>
              <a:t>two</a:t>
            </a:r>
          </a:p>
          <a:p>
            <a:pPr algn="ctr"/>
            <a:r>
              <a:rPr lang="en-US" b="1" dirty="0"/>
              <a:t>amino </a:t>
            </a:r>
            <a:r>
              <a:rPr lang="en-US" b="1" dirty="0" smtClean="0"/>
              <a:t>acids </a:t>
            </a:r>
            <a:r>
              <a:rPr lang="en-US" dirty="0" smtClean="0"/>
              <a:t>and contains </a:t>
            </a:r>
            <a:r>
              <a:rPr lang="en-US" b="1" dirty="0" smtClean="0"/>
              <a:t>one peptide/amide </a:t>
            </a:r>
            <a:r>
              <a:rPr lang="en-US" dirty="0" smtClean="0"/>
              <a:t>(–CO-NH-) bond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868714"/>
            <a:ext cx="14418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Dipeptide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4130" y="4659868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b="1" dirty="0" err="1" smtClean="0">
                <a:solidFill>
                  <a:srgbClr val="FF0000"/>
                </a:solidFill>
              </a:rPr>
              <a:t>Gly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Ala</a:t>
            </a:r>
            <a:r>
              <a:rPr lang="en-US" b="1" dirty="0" smtClean="0">
                <a:solidFill>
                  <a:srgbClr val="FF0000"/>
                </a:solidFill>
              </a:rPr>
              <a:t>-Val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2286000"/>
            <a:ext cx="167040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is </a:t>
            </a:r>
            <a:r>
              <a:rPr lang="en-IN" dirty="0"/>
              <a:t>made up of </a:t>
            </a:r>
            <a:r>
              <a:rPr lang="en-IN" b="1" dirty="0" smtClean="0"/>
              <a:t>Three</a:t>
            </a:r>
            <a:endParaRPr lang="en-IN" b="1" dirty="0"/>
          </a:p>
          <a:p>
            <a:pPr algn="ctr"/>
            <a:r>
              <a:rPr lang="en-US" b="1" dirty="0"/>
              <a:t>amino </a:t>
            </a:r>
            <a:r>
              <a:rPr lang="en-US" b="1" dirty="0" smtClean="0"/>
              <a:t>acids </a:t>
            </a:r>
            <a:r>
              <a:rPr lang="en-US" dirty="0" smtClean="0"/>
              <a:t>and contains </a:t>
            </a:r>
            <a:r>
              <a:rPr lang="en-US" b="1" dirty="0" smtClean="0"/>
              <a:t>Two peptide/amide </a:t>
            </a:r>
            <a:r>
              <a:rPr lang="en-US" dirty="0" smtClean="0"/>
              <a:t>(–CO-NH-) bonds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1842" y="1900535"/>
            <a:ext cx="14933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Tripeptide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4659868"/>
            <a:ext cx="21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b="1" dirty="0" err="1" smtClean="0">
                <a:solidFill>
                  <a:srgbClr val="FF0000"/>
                </a:solidFill>
              </a:rPr>
              <a:t>Gly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Ala</a:t>
            </a:r>
            <a:r>
              <a:rPr lang="en-US" b="1" dirty="0" smtClean="0">
                <a:solidFill>
                  <a:srgbClr val="FF0000"/>
                </a:solidFill>
              </a:rPr>
              <a:t>-Val-</a:t>
            </a:r>
            <a:r>
              <a:rPr lang="en-US" b="1" dirty="0" err="1" smtClean="0">
                <a:solidFill>
                  <a:srgbClr val="FF0000"/>
                </a:solidFill>
              </a:rPr>
              <a:t>Leu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2286000"/>
            <a:ext cx="167040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is </a:t>
            </a:r>
            <a:r>
              <a:rPr lang="en-IN" dirty="0"/>
              <a:t>made up of </a:t>
            </a:r>
            <a:r>
              <a:rPr lang="en-IN" b="1" dirty="0" smtClean="0"/>
              <a:t>Four</a:t>
            </a:r>
            <a:endParaRPr lang="en-IN" b="1" dirty="0"/>
          </a:p>
          <a:p>
            <a:pPr algn="ctr"/>
            <a:r>
              <a:rPr lang="en-US" b="1" dirty="0"/>
              <a:t>amino </a:t>
            </a:r>
            <a:r>
              <a:rPr lang="en-US" b="1" dirty="0" smtClean="0"/>
              <a:t>acids </a:t>
            </a:r>
            <a:r>
              <a:rPr lang="en-US" dirty="0" smtClean="0"/>
              <a:t>and contains </a:t>
            </a:r>
            <a:r>
              <a:rPr lang="en-US" b="1" dirty="0" smtClean="0"/>
              <a:t>Three peptide/amide </a:t>
            </a:r>
            <a:r>
              <a:rPr lang="en-US" dirty="0" smtClean="0"/>
              <a:t>(–CO-NH-) bonds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2562" y="1900535"/>
            <a:ext cx="18062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Tetrapeptide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286000"/>
            <a:ext cx="16704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is </a:t>
            </a:r>
            <a:r>
              <a:rPr lang="en-IN" dirty="0"/>
              <a:t>made up of </a:t>
            </a:r>
            <a:endParaRPr lang="en-IN" dirty="0" smtClean="0"/>
          </a:p>
          <a:p>
            <a:pPr algn="ctr"/>
            <a:r>
              <a:rPr lang="en-IN" b="1" dirty="0" smtClean="0"/>
              <a:t>more than 10 number of</a:t>
            </a:r>
            <a:endParaRPr lang="en-IN" b="1" dirty="0"/>
          </a:p>
          <a:p>
            <a:pPr algn="ctr"/>
            <a:r>
              <a:rPr lang="en-US" b="1" dirty="0"/>
              <a:t>amino </a:t>
            </a:r>
            <a:r>
              <a:rPr lang="en-US" b="1" dirty="0" smtClean="0"/>
              <a:t>acids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8162" y="1900535"/>
            <a:ext cx="18062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Polypeptide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612743" y="3486329"/>
            <a:ext cx="7257" cy="987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199" y="5845076"/>
            <a:ext cx="65532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IN" dirty="0"/>
              <a:t>Polypeptides with fewer amino acids are likely to be called</a:t>
            </a:r>
          </a:p>
          <a:p>
            <a:r>
              <a:rPr lang="en-IN" dirty="0"/>
              <a:t>proteins if they ordinarily have a well defined conformation of </a:t>
            </a:r>
            <a:r>
              <a:rPr lang="en-IN" dirty="0">
                <a:solidFill>
                  <a:srgbClr val="FF0000"/>
                </a:solidFill>
              </a:rPr>
              <a:t>a protein</a:t>
            </a:r>
            <a:r>
              <a:rPr lang="en-IN" dirty="0"/>
              <a:t> </a:t>
            </a:r>
            <a:r>
              <a:rPr lang="en-IN" dirty="0" smtClean="0"/>
              <a:t>such as </a:t>
            </a:r>
            <a:r>
              <a:rPr lang="en-IN" dirty="0">
                <a:solidFill>
                  <a:srgbClr val="FF0000"/>
                </a:solidFill>
              </a:rPr>
              <a:t>insulin</a:t>
            </a:r>
            <a:r>
              <a:rPr lang="en-IN" dirty="0"/>
              <a:t> which </a:t>
            </a:r>
            <a:r>
              <a:rPr lang="en-IN" dirty="0">
                <a:solidFill>
                  <a:srgbClr val="FF0000"/>
                </a:solidFill>
              </a:rPr>
              <a:t>contains 51 amino acids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4473476"/>
            <a:ext cx="25146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B050"/>
                </a:solidFill>
              </a:rPr>
              <a:t>A </a:t>
            </a:r>
            <a:r>
              <a:rPr lang="en-IN" b="1" dirty="0">
                <a:solidFill>
                  <a:srgbClr val="FF0000"/>
                </a:solidFill>
              </a:rPr>
              <a:t>polypeptide</a:t>
            </a:r>
            <a:r>
              <a:rPr lang="en-IN" b="1" dirty="0">
                <a:solidFill>
                  <a:srgbClr val="00B050"/>
                </a:solidFill>
              </a:rPr>
              <a:t> with </a:t>
            </a:r>
            <a:r>
              <a:rPr lang="en-IN" b="1" dirty="0">
                <a:solidFill>
                  <a:srgbClr val="FF0000"/>
                </a:solidFill>
              </a:rPr>
              <a:t>more than hundred</a:t>
            </a:r>
          </a:p>
          <a:p>
            <a:pPr algn="ctr"/>
            <a:r>
              <a:rPr lang="en-IN" b="1" dirty="0">
                <a:solidFill>
                  <a:srgbClr val="00B050"/>
                </a:solidFill>
              </a:rPr>
              <a:t>amino acid </a:t>
            </a:r>
            <a:r>
              <a:rPr lang="en-IN" b="1" dirty="0" smtClean="0">
                <a:solidFill>
                  <a:srgbClr val="00B050"/>
                </a:solidFill>
              </a:rPr>
              <a:t>residues, having 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molecular </a:t>
            </a:r>
            <a:r>
              <a:rPr lang="en-IN" b="1" dirty="0">
                <a:solidFill>
                  <a:srgbClr val="FF0000"/>
                </a:solidFill>
              </a:rPr>
              <a:t>mass </a:t>
            </a:r>
            <a:endParaRPr lang="en-IN" b="1" dirty="0" smtClean="0">
              <a:solidFill>
                <a:srgbClr val="FF0000"/>
              </a:solidFill>
            </a:endParaRPr>
          </a:p>
          <a:p>
            <a:pPr algn="ctr"/>
            <a:r>
              <a:rPr lang="en-IN" b="1" dirty="0" smtClean="0">
                <a:solidFill>
                  <a:srgbClr val="00B050"/>
                </a:solidFill>
              </a:rPr>
              <a:t>higher </a:t>
            </a:r>
            <a:r>
              <a:rPr lang="en-IN" b="1" dirty="0">
                <a:solidFill>
                  <a:srgbClr val="00B050"/>
                </a:solidFill>
              </a:rPr>
              <a:t>than </a:t>
            </a:r>
            <a:r>
              <a:rPr lang="en-IN" b="1" dirty="0">
                <a:solidFill>
                  <a:srgbClr val="FF0000"/>
                </a:solidFill>
              </a:rPr>
              <a:t>10,000u</a:t>
            </a:r>
            <a:r>
              <a:rPr lang="en-IN" b="1" dirty="0">
                <a:solidFill>
                  <a:srgbClr val="00B050"/>
                </a:solidFill>
              </a:rPr>
              <a:t> </a:t>
            </a:r>
            <a:endParaRPr lang="en-IN" b="1" dirty="0" smtClean="0">
              <a:solidFill>
                <a:srgbClr val="00B050"/>
              </a:solidFill>
            </a:endParaRPr>
          </a:p>
          <a:p>
            <a:pPr algn="ctr"/>
            <a:r>
              <a:rPr lang="en-IN" b="1" dirty="0" smtClean="0">
                <a:solidFill>
                  <a:srgbClr val="00B050"/>
                </a:solidFill>
              </a:rPr>
              <a:t>is </a:t>
            </a:r>
            <a:r>
              <a:rPr lang="en-IN" b="1" dirty="0">
                <a:solidFill>
                  <a:srgbClr val="00B050"/>
                </a:solidFill>
              </a:rPr>
              <a:t>called</a:t>
            </a:r>
          </a:p>
          <a:p>
            <a:pPr algn="ctr"/>
            <a:r>
              <a:rPr lang="en-IN" b="1" dirty="0">
                <a:solidFill>
                  <a:srgbClr val="00B050"/>
                </a:solidFill>
              </a:rPr>
              <a:t>a</a:t>
            </a:r>
            <a:r>
              <a:rPr lang="en-IN" b="1" dirty="0">
                <a:solidFill>
                  <a:srgbClr val="FF0000"/>
                </a:solidFill>
              </a:rPr>
              <a:t> protein.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5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Classification of Protein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685800"/>
            <a:ext cx="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914400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On the basis of molecular shape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1524000"/>
            <a:ext cx="6324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1524000"/>
            <a:ext cx="1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828800"/>
            <a:ext cx="22524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Fibrous proteins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1989" y="1824335"/>
            <a:ext cx="24148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Globular </a:t>
            </a:r>
            <a:r>
              <a:rPr lang="en-US" sz="2400" b="1" dirty="0"/>
              <a:t>proteins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772399" y="1524000"/>
            <a:ext cx="1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2568476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tabLst>
                <a:tab pos="290513" algn="l"/>
              </a:tabLst>
            </a:pPr>
            <a:r>
              <a:rPr lang="en-IN" sz="2000" dirty="0"/>
              <a:t>	</a:t>
            </a:r>
            <a:r>
              <a:rPr lang="en-IN" sz="2000" dirty="0" smtClean="0"/>
              <a:t>When </a:t>
            </a:r>
            <a:r>
              <a:rPr lang="en-IN" sz="2000" dirty="0"/>
              <a:t>the polypeptide chains </a:t>
            </a:r>
            <a:r>
              <a:rPr lang="en-IN" sz="2000" b="1" dirty="0"/>
              <a:t>run parallel and are held together </a:t>
            </a:r>
            <a:r>
              <a:rPr lang="en-IN" sz="2000" b="1" dirty="0" smtClean="0"/>
              <a:t>by hydrogen </a:t>
            </a:r>
            <a:r>
              <a:rPr lang="en-IN" sz="2000" b="1" dirty="0"/>
              <a:t>and disulphide bonds</a:t>
            </a:r>
            <a:r>
              <a:rPr lang="en-IN" sz="2000" dirty="0"/>
              <a:t>, then fibre– like structure is formed. </a:t>
            </a:r>
            <a:endParaRPr lang="en-IN" sz="2000" dirty="0" smtClean="0"/>
          </a:p>
          <a:p>
            <a:pPr marL="285750" indent="-285750" algn="just">
              <a:buFont typeface="Arial" pitchFamily="34" charset="0"/>
              <a:buChar char="•"/>
              <a:tabLst>
                <a:tab pos="347663" algn="l"/>
              </a:tabLst>
            </a:pPr>
            <a:r>
              <a:rPr lang="en-IN" sz="2000" dirty="0" smtClean="0"/>
              <a:t>These proteins </a:t>
            </a:r>
            <a:r>
              <a:rPr lang="en-IN" sz="2000" dirty="0"/>
              <a:t>are generally </a:t>
            </a:r>
            <a:r>
              <a:rPr lang="en-IN" sz="2000" b="1" dirty="0"/>
              <a:t>insoluble in water</a:t>
            </a:r>
            <a:r>
              <a:rPr lang="en-IN" sz="2000" dirty="0"/>
              <a:t>. </a:t>
            </a:r>
            <a:endParaRPr lang="en-IN" sz="2000" dirty="0" smtClean="0"/>
          </a:p>
          <a:p>
            <a:pPr marL="285750" indent="-285750" algn="just">
              <a:buFont typeface="Arial" pitchFamily="34" charset="0"/>
              <a:buChar char="•"/>
              <a:tabLst>
                <a:tab pos="347663" algn="l"/>
              </a:tabLst>
            </a:pPr>
            <a:r>
              <a:rPr lang="en-IN" sz="2000" dirty="0" smtClean="0"/>
              <a:t>Some </a:t>
            </a:r>
            <a:r>
              <a:rPr lang="en-IN" sz="2000" dirty="0"/>
              <a:t>common examples are</a:t>
            </a:r>
          </a:p>
          <a:p>
            <a:pPr algn="just">
              <a:tabLst>
                <a:tab pos="347663" algn="l"/>
              </a:tabLst>
            </a:pPr>
            <a:r>
              <a:rPr lang="en-IN" sz="2000" dirty="0" smtClean="0"/>
              <a:t>	</a:t>
            </a:r>
            <a:r>
              <a:rPr lang="en-IN" sz="2000" b="1" dirty="0" smtClean="0"/>
              <a:t>keratin </a:t>
            </a:r>
            <a:r>
              <a:rPr lang="en-IN" sz="2000" b="1" dirty="0"/>
              <a:t>(present in hair, wool, silk)</a:t>
            </a:r>
            <a:r>
              <a:rPr lang="en-IN" sz="2000" dirty="0"/>
              <a:t> </a:t>
            </a:r>
            <a:r>
              <a:rPr lang="en-IN" sz="2000" dirty="0" smtClean="0"/>
              <a:t>and </a:t>
            </a:r>
            <a:r>
              <a:rPr lang="en-IN" sz="2000" b="1" dirty="0"/>
              <a:t>myosin (present in </a:t>
            </a:r>
            <a:r>
              <a:rPr lang="en-IN" sz="2000" b="1" dirty="0" smtClean="0"/>
              <a:t>muscles)</a:t>
            </a:r>
            <a:r>
              <a:rPr lang="en-IN" sz="2000" dirty="0"/>
              <a:t> </a:t>
            </a:r>
            <a:r>
              <a:rPr lang="en-IN" sz="2000" dirty="0" smtClean="0"/>
              <a:t>etc</a:t>
            </a:r>
            <a:r>
              <a:rPr lang="en-IN" sz="2000" dirty="0"/>
              <a:t>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2541925"/>
            <a:ext cx="3733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tabLst>
                <a:tab pos="290513" algn="l"/>
              </a:tabLst>
            </a:pPr>
            <a:r>
              <a:rPr lang="en-IN" sz="2000" dirty="0"/>
              <a:t>	This structure results when the chains of polypeptides </a:t>
            </a:r>
            <a:r>
              <a:rPr lang="en-IN" sz="2000" b="1" dirty="0"/>
              <a:t>coil </a:t>
            </a:r>
            <a:r>
              <a:rPr lang="en-IN" sz="2000" b="1" dirty="0" smtClean="0"/>
              <a:t>around to </a:t>
            </a:r>
            <a:r>
              <a:rPr lang="en-IN" sz="2000" b="1" dirty="0"/>
              <a:t>give a spherical shape. </a:t>
            </a:r>
            <a:endParaRPr lang="en-IN" sz="2000" b="1" dirty="0" smtClean="0"/>
          </a:p>
          <a:p>
            <a:pPr algn="just">
              <a:tabLst>
                <a:tab pos="290513" algn="l"/>
              </a:tabLst>
            </a:pPr>
            <a:endParaRPr lang="en-IN" sz="2000" dirty="0"/>
          </a:p>
          <a:p>
            <a:pPr marL="285750" indent="-285750" algn="just">
              <a:buFont typeface="Arial" pitchFamily="34" charset="0"/>
              <a:buChar char="•"/>
              <a:tabLst>
                <a:tab pos="290513" algn="l"/>
              </a:tabLst>
            </a:pPr>
            <a:r>
              <a:rPr lang="en-IN" sz="2000" dirty="0" smtClean="0"/>
              <a:t>These </a:t>
            </a:r>
            <a:r>
              <a:rPr lang="en-IN" sz="2000" dirty="0"/>
              <a:t>are usually </a:t>
            </a:r>
            <a:r>
              <a:rPr lang="en-IN" sz="2000" b="1" dirty="0"/>
              <a:t>soluble in water. </a:t>
            </a:r>
            <a:endParaRPr lang="en-IN" sz="2000" b="1" dirty="0" smtClean="0"/>
          </a:p>
          <a:p>
            <a:pPr marL="285750" indent="-285750" algn="just">
              <a:buFont typeface="Arial" pitchFamily="34" charset="0"/>
              <a:buChar char="•"/>
              <a:tabLst>
                <a:tab pos="290513" algn="l"/>
              </a:tabLst>
            </a:pPr>
            <a:r>
              <a:rPr lang="en-IN" sz="2000" dirty="0"/>
              <a:t>Some common examples are</a:t>
            </a:r>
          </a:p>
          <a:p>
            <a:pPr algn="just">
              <a:tabLst>
                <a:tab pos="290513" algn="l"/>
              </a:tabLst>
            </a:pPr>
            <a:r>
              <a:rPr lang="en-IN" sz="2000" b="1" dirty="0" smtClean="0"/>
              <a:t>	Insulin</a:t>
            </a:r>
            <a:r>
              <a:rPr lang="en-IN" sz="2000" dirty="0" smtClean="0"/>
              <a:t> and </a:t>
            </a:r>
            <a:r>
              <a:rPr lang="en-IN" sz="2000" b="1" dirty="0" smtClean="0"/>
              <a:t>albumins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876800" y="2286000"/>
            <a:ext cx="0" cy="3886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u="sng" dirty="0"/>
              <a:t>Structure and shape of proteins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971490"/>
            <a:ext cx="334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can be studied at four different levels</a:t>
            </a:r>
            <a:endParaRPr lang="en-US" sz="2800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2000" y="838200"/>
            <a:ext cx="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2057400"/>
            <a:ext cx="670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20574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6072" y="2057400"/>
            <a:ext cx="0" cy="909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91574" y="2057400"/>
            <a:ext cx="0" cy="1140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0" y="2057400"/>
            <a:ext cx="0" cy="2209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2438400"/>
            <a:ext cx="19670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dirty="0" smtClean="0"/>
              <a:t>Primary or </a:t>
            </a:r>
            <a:r>
              <a:rPr lang="en-US" sz="2400" dirty="0" smtClean="0"/>
              <a:t>1°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2967335"/>
            <a:ext cx="21552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dirty="0" smtClean="0"/>
              <a:t>Secondary or </a:t>
            </a:r>
            <a:r>
              <a:rPr lang="en-US" sz="2400" dirty="0" smtClean="0"/>
              <a:t>2°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65167" y="3200400"/>
            <a:ext cx="20118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dirty="0" smtClean="0"/>
              <a:t>Tertiary or </a:t>
            </a:r>
            <a:r>
              <a:rPr lang="en-US" sz="2400" dirty="0" smtClean="0"/>
              <a:t>3</a:t>
            </a:r>
            <a:r>
              <a:rPr lang="en-US" sz="2400" dirty="0"/>
              <a:t>°</a:t>
            </a:r>
            <a:r>
              <a:rPr lang="en-IN" sz="2400" dirty="0" smtClean="0"/>
              <a:t> 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4267200"/>
            <a:ext cx="228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Quaternary or 4</a:t>
            </a:r>
            <a:r>
              <a:rPr lang="en-US" sz="2400" dirty="0" smtClean="0"/>
              <a:t>° 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2895600"/>
            <a:ext cx="13138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the simplest protein structure and shape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33600" y="3429000"/>
            <a:ext cx="19812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a folded </a:t>
            </a:r>
            <a:r>
              <a:rPr lang="en-US" dirty="0"/>
              <a:t>1° </a:t>
            </a:r>
            <a:r>
              <a:rPr lang="en-US" dirty="0" smtClean="0"/>
              <a:t>structure of protein and shape is a little complex than </a:t>
            </a:r>
            <a:r>
              <a:rPr lang="en-US" dirty="0"/>
              <a:t>1</a:t>
            </a:r>
            <a:r>
              <a:rPr lang="en-US" dirty="0" smtClean="0"/>
              <a:t>°.</a:t>
            </a:r>
          </a:p>
          <a:p>
            <a:endParaRPr lang="en-US" dirty="0"/>
          </a:p>
          <a:p>
            <a:r>
              <a:rPr lang="en-US" dirty="0" smtClean="0"/>
              <a:t>It is of two types-</a:t>
            </a:r>
          </a:p>
          <a:p>
            <a:r>
              <a:rPr lang="en-IN" b="1" dirty="0"/>
              <a:t>alpha </a:t>
            </a:r>
            <a:r>
              <a:rPr lang="en-IN" b="1" dirty="0" smtClean="0"/>
              <a:t>helix</a:t>
            </a:r>
            <a:r>
              <a:rPr lang="en-IN" dirty="0" smtClean="0"/>
              <a:t>,</a:t>
            </a:r>
            <a:r>
              <a:rPr lang="en-IN" dirty="0"/>
              <a:t> </a:t>
            </a:r>
            <a:endParaRPr lang="en-IN" dirty="0" smtClean="0"/>
          </a:p>
          <a:p>
            <a:r>
              <a:rPr lang="en-IN" b="1" dirty="0" smtClean="0"/>
              <a:t>beta-pleated </a:t>
            </a:r>
            <a:r>
              <a:rPr lang="en-IN" b="1" dirty="0"/>
              <a:t>sheet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65167" y="3657600"/>
            <a:ext cx="201183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further </a:t>
            </a:r>
            <a:r>
              <a:rPr lang="en-US" dirty="0"/>
              <a:t>folding</a:t>
            </a:r>
            <a:r>
              <a:rPr lang="en-US" dirty="0" smtClean="0"/>
              <a:t> of 2° structure of protein and shape is more complex than 2°.</a:t>
            </a:r>
          </a:p>
          <a:p>
            <a:endParaRPr lang="en-US" dirty="0"/>
          </a:p>
          <a:p>
            <a:r>
              <a:rPr lang="en-IN" dirty="0"/>
              <a:t>It gives rise to two major molecular shapes</a:t>
            </a:r>
          </a:p>
          <a:p>
            <a:r>
              <a:rPr lang="en-US" dirty="0"/>
              <a:t>viz. fibrous and globular.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1800" y="4724400"/>
            <a:ext cx="22860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</a:t>
            </a:r>
            <a:r>
              <a:rPr lang="en-IN" dirty="0" smtClean="0"/>
              <a:t>composed </a:t>
            </a:r>
            <a:r>
              <a:rPr lang="en-IN" dirty="0"/>
              <a:t>of two or </a:t>
            </a:r>
            <a:r>
              <a:rPr lang="en-IN" dirty="0" smtClean="0"/>
              <a:t>more </a:t>
            </a:r>
            <a:r>
              <a:rPr lang="en-US" dirty="0"/>
              <a:t>3°</a:t>
            </a:r>
            <a:r>
              <a:rPr lang="en-IN" dirty="0" smtClean="0"/>
              <a:t> </a:t>
            </a:r>
            <a:r>
              <a:rPr lang="en-IN" dirty="0"/>
              <a:t>polypeptide</a:t>
            </a:r>
          </a:p>
          <a:p>
            <a:r>
              <a:rPr lang="en-IN" dirty="0"/>
              <a:t>chains referred to as </a:t>
            </a:r>
            <a:r>
              <a:rPr lang="en-IN" dirty="0" smtClean="0"/>
              <a:t>sub-units.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4° shape is more complex than 3°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352" r="18501" b="84046"/>
          <a:stretch/>
        </p:blipFill>
        <p:spPr bwMode="auto">
          <a:xfrm>
            <a:off x="228600" y="304800"/>
            <a:ext cx="875574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989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/>
              <a:t>In the primary structure of protein, amino acids are connected through peptide (amide, -CO-NH-) bonds.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14725"/>
            <a:ext cx="8991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Classification of carbohydrate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274" y="1752600"/>
            <a:ext cx="220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ea typeface="+mj-ea"/>
                <a:cs typeface="+mj-cs"/>
              </a:rPr>
              <a:t>Carbohydrate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9256" y="2275820"/>
            <a:ext cx="0" cy="16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29274" y="24384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5" idx="0"/>
          </p:cNvCxnSpPr>
          <p:nvPr/>
        </p:nvCxnSpPr>
        <p:spPr>
          <a:xfrm flipH="1">
            <a:off x="1628984" y="2407430"/>
            <a:ext cx="290" cy="117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53473" y="2438400"/>
            <a:ext cx="0" cy="311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63591" y="2438400"/>
            <a:ext cx="1863" cy="140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581400"/>
            <a:ext cx="2800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ea typeface="+mj-ea"/>
                <a:cs typeface="+mj-cs"/>
              </a:rPr>
              <a:t>Monosaccharides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0157" y="5562600"/>
            <a:ext cx="26866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ea typeface="+mj-ea"/>
                <a:cs typeface="+mj-cs"/>
              </a:rPr>
              <a:t>Oligosaccharides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372781" y="3820180"/>
            <a:ext cx="25426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ea typeface="+mj-ea"/>
                <a:cs typeface="+mj-cs"/>
              </a:rPr>
              <a:t>Polysaccharides</a:t>
            </a:r>
            <a:endParaRPr lang="en-US" sz="28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8420" y="914400"/>
            <a:ext cx="896716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800" dirty="0" smtClean="0"/>
              <a:t>Carbohydrates are classified into three groups on the basis of their behaviour on hydrolysis.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2489537"/>
            <a:ext cx="1282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further hydrolysis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12467" y="4419600"/>
            <a:ext cx="246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2-10 </a:t>
            </a:r>
            <a:r>
              <a:rPr lang="en-US" sz="2000" b="1" dirty="0" err="1" smtClean="0"/>
              <a:t>monosaccharides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on hydrolysis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867400" y="2706469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Many </a:t>
            </a:r>
            <a:r>
              <a:rPr lang="en-US" sz="2000" b="1" dirty="0" err="1" smtClean="0"/>
              <a:t>monosaccharides</a:t>
            </a:r>
            <a:r>
              <a:rPr lang="en-US" sz="2000" b="1" dirty="0" smtClean="0"/>
              <a:t> on hydrolysis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13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15316" r="17863" b="28428"/>
          <a:stretch/>
        </p:blipFill>
        <p:spPr bwMode="auto">
          <a:xfrm>
            <a:off x="152400" y="76201"/>
            <a:ext cx="8763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324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258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10201"/>
            <a:ext cx="8534400" cy="1295399"/>
          </a:xfrm>
        </p:spPr>
        <p:txBody>
          <a:bodyPr>
            <a:normAutofit fontScale="85000" lnSpcReduction="10000"/>
          </a:bodyPr>
          <a:lstStyle/>
          <a:p>
            <a:pPr marL="347663" indent="-347663" algn="just"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main forces which </a:t>
            </a:r>
            <a:r>
              <a:rPr lang="en-IN" dirty="0"/>
              <a:t>stabilise the 2° and 3° structures of proteins are </a:t>
            </a:r>
            <a:r>
              <a:rPr lang="nl-NL" b="1" dirty="0"/>
              <a:t>hydrogen bonds</a:t>
            </a:r>
            <a:r>
              <a:rPr lang="nl-NL" dirty="0"/>
              <a:t>, </a:t>
            </a:r>
            <a:r>
              <a:rPr lang="nl-NL" b="1" dirty="0"/>
              <a:t>disulphide linkages</a:t>
            </a:r>
            <a:r>
              <a:rPr lang="nl-NL" dirty="0"/>
              <a:t>, </a:t>
            </a:r>
            <a:r>
              <a:rPr lang="nl-NL" b="1" dirty="0"/>
              <a:t>van der Waals</a:t>
            </a:r>
            <a:r>
              <a:rPr lang="nl-NL" dirty="0"/>
              <a:t> </a:t>
            </a:r>
            <a:r>
              <a:rPr lang="en-IN" dirty="0"/>
              <a:t>and </a:t>
            </a:r>
            <a:r>
              <a:rPr lang="en-IN" b="1" dirty="0"/>
              <a:t>electrostatic forces of attraction</a:t>
            </a: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62063"/>
            <a:ext cx="7077075" cy="395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473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" y="3276600"/>
            <a:ext cx="8990136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/>
          <a:stretch/>
        </p:blipFill>
        <p:spPr bwMode="auto">
          <a:xfrm>
            <a:off x="341086" y="0"/>
            <a:ext cx="8421914" cy="28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762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55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Denaturation </a:t>
            </a:r>
            <a:r>
              <a:rPr lang="en-US" u="sng" dirty="0" smtClean="0"/>
              <a:t>of Proteins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7912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IN" sz="2400" dirty="0"/>
              <a:t>Protein found in a biological system with a unique </a:t>
            </a:r>
            <a:r>
              <a:rPr lang="en-IN" sz="2400" dirty="0" smtClean="0"/>
              <a:t>three-dimensional structure </a:t>
            </a:r>
            <a:r>
              <a:rPr lang="en-IN" sz="2400" dirty="0"/>
              <a:t>and </a:t>
            </a:r>
            <a:r>
              <a:rPr lang="en-IN" sz="2400" dirty="0" smtClean="0"/>
              <a:t>biological activity </a:t>
            </a:r>
            <a:r>
              <a:rPr lang="en-IN" sz="2400" dirty="0"/>
              <a:t>is called a native protein. </a:t>
            </a:r>
            <a:endParaRPr lang="en-IN" sz="2400" dirty="0" smtClean="0"/>
          </a:p>
          <a:p>
            <a:pPr algn="just">
              <a:spcBef>
                <a:spcPts val="1200"/>
              </a:spcBef>
            </a:pPr>
            <a:r>
              <a:rPr lang="en-IN" sz="2400" dirty="0" smtClean="0"/>
              <a:t>When a protein </a:t>
            </a:r>
            <a:r>
              <a:rPr lang="en-IN" sz="2400" dirty="0"/>
              <a:t>in its native form, is subjected to physical change like </a:t>
            </a:r>
            <a:r>
              <a:rPr lang="en-IN" sz="2400" dirty="0" smtClean="0"/>
              <a:t>change in </a:t>
            </a:r>
            <a:r>
              <a:rPr lang="en-IN" sz="2400" dirty="0"/>
              <a:t>temperature or chemical change like change in pH, the </a:t>
            </a:r>
            <a:r>
              <a:rPr lang="en-IN" sz="2400" dirty="0" smtClean="0"/>
              <a:t>hydrogen bonds </a:t>
            </a:r>
            <a:r>
              <a:rPr lang="en-IN" sz="2400" dirty="0"/>
              <a:t>are disturbed. Due to this, globules unfold and helix get </a:t>
            </a:r>
            <a:r>
              <a:rPr lang="en-IN" sz="2400" dirty="0" smtClean="0"/>
              <a:t>uncoiled and </a:t>
            </a:r>
            <a:r>
              <a:rPr lang="en-IN" sz="2400" dirty="0"/>
              <a:t>protein loses its biological activity. This is called </a:t>
            </a:r>
            <a:r>
              <a:rPr lang="en-IN" sz="2400" b="1" dirty="0">
                <a:solidFill>
                  <a:srgbClr val="FF0000"/>
                </a:solidFill>
              </a:rPr>
              <a:t>denaturation</a:t>
            </a:r>
            <a:r>
              <a:rPr lang="en-IN" sz="2400" dirty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of protein</a:t>
            </a:r>
            <a:r>
              <a:rPr lang="en-IN" sz="2400" dirty="0"/>
              <a:t>. During denaturation secondary and tertiary structures </a:t>
            </a:r>
            <a:r>
              <a:rPr lang="en-IN" sz="2400" dirty="0" smtClean="0"/>
              <a:t>are destroyed </a:t>
            </a:r>
            <a:r>
              <a:rPr lang="en-IN" sz="2400" dirty="0"/>
              <a:t>but primary structure remains intact. </a:t>
            </a:r>
            <a:r>
              <a:rPr lang="en-IN" sz="2400" dirty="0" smtClean="0"/>
              <a:t>For example-</a:t>
            </a:r>
          </a:p>
          <a:p>
            <a:pPr algn="just">
              <a:spcBef>
                <a:spcPts val="1200"/>
              </a:spcBef>
            </a:pPr>
            <a:r>
              <a:rPr lang="en-IN" sz="2400" dirty="0" smtClean="0"/>
              <a:t>The </a:t>
            </a:r>
            <a:r>
              <a:rPr lang="en-IN" sz="2400" b="1" dirty="0"/>
              <a:t>coagulation </a:t>
            </a:r>
            <a:r>
              <a:rPr lang="en-IN" sz="2400" b="1" dirty="0" smtClean="0"/>
              <a:t>of egg </a:t>
            </a:r>
            <a:r>
              <a:rPr lang="en-IN" sz="2400" b="1" dirty="0"/>
              <a:t>white</a:t>
            </a:r>
            <a:r>
              <a:rPr lang="en-IN" sz="2400" dirty="0"/>
              <a:t> on boiling is a common example of denaturation. </a:t>
            </a:r>
            <a:endParaRPr lang="en-IN" sz="2400" dirty="0" smtClean="0"/>
          </a:p>
          <a:p>
            <a:pPr algn="just">
              <a:spcBef>
                <a:spcPts val="1200"/>
              </a:spcBef>
            </a:pPr>
            <a:r>
              <a:rPr lang="en-IN" sz="2400" b="1" dirty="0"/>
              <a:t>C</a:t>
            </a:r>
            <a:r>
              <a:rPr lang="en-IN" sz="2400" b="1" dirty="0" smtClean="0"/>
              <a:t>urdling </a:t>
            </a:r>
            <a:r>
              <a:rPr lang="en-IN" sz="2400" b="1" dirty="0"/>
              <a:t>of </a:t>
            </a:r>
            <a:r>
              <a:rPr lang="en-IN" sz="2400" b="1" dirty="0" smtClean="0"/>
              <a:t>milk</a:t>
            </a:r>
            <a:r>
              <a:rPr lang="en-IN" sz="2400" dirty="0" smtClean="0"/>
              <a:t> </a:t>
            </a:r>
            <a:r>
              <a:rPr lang="en-IN" sz="2400" dirty="0"/>
              <a:t>is caused due to the formation </a:t>
            </a:r>
            <a:r>
              <a:rPr lang="en-IN" sz="2400" dirty="0" smtClean="0"/>
              <a:t>of lactic </a:t>
            </a:r>
            <a:r>
              <a:rPr lang="en-IN" sz="2400" dirty="0"/>
              <a:t>acid by the bacteria present in milk.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831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b="1" u="sng" dirty="0"/>
              <a:t>Home </a:t>
            </a:r>
            <a:r>
              <a:rPr lang="en-US" sz="2800" b="1" u="sng" dirty="0" err="1"/>
              <a:t>assignmnet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>
                <a:solidFill>
                  <a:srgbClr val="FF0000"/>
                </a:solidFill>
              </a:rPr>
              <a:t>(Submit the </a:t>
            </a:r>
            <a:r>
              <a:rPr lang="en-US" sz="2800" b="1" u="sng" dirty="0" err="1">
                <a:solidFill>
                  <a:srgbClr val="FF0000"/>
                </a:solidFill>
              </a:rPr>
              <a:t>assignmnet</a:t>
            </a:r>
            <a:r>
              <a:rPr lang="en-US" sz="2800" b="1" u="sng" dirty="0">
                <a:solidFill>
                  <a:srgbClr val="FF0000"/>
                </a:solidFill>
              </a:rPr>
              <a:t> by </a:t>
            </a:r>
            <a:r>
              <a:rPr lang="en-US" sz="2800" b="1" u="sng" dirty="0" smtClean="0">
                <a:solidFill>
                  <a:srgbClr val="FF0000"/>
                </a:solidFill>
              </a:rPr>
              <a:t>Sunday-15/8/21</a:t>
            </a:r>
            <a:r>
              <a:rPr lang="en-US" sz="2800" b="1" u="sng" dirty="0">
                <a:solidFill>
                  <a:srgbClr val="FF0000"/>
                </a:solidFill>
              </a:rPr>
              <a:t>)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6868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IN" dirty="0" smtClean="0"/>
                  <a:t>Q1. Define </a:t>
                </a:r>
                <a:r>
                  <a:rPr lang="en-IN" dirty="0"/>
                  <a:t>the following as related to </a:t>
                </a:r>
                <a:r>
                  <a:rPr lang="en-IN" dirty="0" smtClean="0"/>
                  <a:t>proteins -</a:t>
                </a:r>
                <a:endParaRPr lang="en-IN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i) Peptide linkage (ii) Primary structure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=3 marks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Q2. </a:t>
                </a:r>
                <a:r>
                  <a:rPr lang="en-IN" dirty="0"/>
                  <a:t>Differentiate between globular and fibrous proteins</a:t>
                </a:r>
                <a:r>
                  <a:rPr lang="en-IN" dirty="0" smtClean="0"/>
                  <a:t>. 						                                   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2 marks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IN" dirty="0" smtClean="0"/>
                  <a:t>Q3</a:t>
                </a:r>
                <a:r>
                  <a:rPr lang="en-IN" dirty="0"/>
                  <a:t>. What type of bonding helps in stabilising the </a:t>
                </a:r>
                <a:r>
                  <a:rPr lang="el-GR" dirty="0" smtClean="0"/>
                  <a:t>α</a:t>
                </a:r>
                <a:r>
                  <a:rPr lang="en-IN" dirty="0" smtClean="0"/>
                  <a:t>-helix </a:t>
                </a:r>
                <a:r>
                  <a:rPr lang="en-IN" dirty="0"/>
                  <a:t>structure of proteins</a:t>
                </a:r>
                <a:r>
                  <a:rPr lang="en-IN" dirty="0" smtClean="0"/>
                  <a:t>?			                        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1 mark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IN" dirty="0" smtClean="0"/>
                  <a:t>Q4. </a:t>
                </a:r>
                <a:r>
                  <a:rPr lang="en-IN" dirty="0"/>
                  <a:t>What are the common types of secondary structure of proteins</a:t>
                </a:r>
                <a:r>
                  <a:rPr lang="en-IN" dirty="0" smtClean="0"/>
                  <a:t>? 				                                    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1 mark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IN" dirty="0" smtClean="0"/>
                  <a:t>Q5. What do you mean by denaturation of Protein? Give an example.					                       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2 marks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IN" dirty="0" smtClean="0"/>
                  <a:t>Q6. What </a:t>
                </a:r>
                <a:r>
                  <a:rPr lang="en-IN" dirty="0"/>
                  <a:t>is the effect of denaturation on the structure of proteins</a:t>
                </a:r>
                <a:r>
                  <a:rPr lang="en-IN" dirty="0" smtClean="0"/>
                  <a:t>?				                                    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1 mark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562600"/>
              </a:xfrm>
              <a:blipFill rotWithShape="1">
                <a:blip r:embed="rId2"/>
                <a:stretch>
                  <a:fillRect l="-1333" t="-2191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283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8610600" cy="480060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n-IN" dirty="0"/>
              <a:t>An </a:t>
            </a:r>
            <a:r>
              <a:rPr lang="en-IN" b="1" dirty="0">
                <a:solidFill>
                  <a:srgbClr val="FF0000"/>
                </a:solidFill>
              </a:rPr>
              <a:t>enzyme</a:t>
            </a:r>
            <a:r>
              <a:rPr lang="en-IN" dirty="0"/>
              <a:t> is a </a:t>
            </a:r>
            <a:r>
              <a:rPr lang="en-IN" b="1" dirty="0">
                <a:solidFill>
                  <a:srgbClr val="FF0000"/>
                </a:solidFill>
              </a:rPr>
              <a:t>biological catalyst</a:t>
            </a:r>
            <a:r>
              <a:rPr lang="en-IN" dirty="0"/>
              <a:t> and is almost always a protein. </a:t>
            </a:r>
            <a:endParaRPr lang="en-IN" dirty="0" smtClean="0"/>
          </a:p>
          <a:p>
            <a:pPr algn="just">
              <a:spcBef>
                <a:spcPts val="1200"/>
              </a:spcBef>
            </a:pPr>
            <a:r>
              <a:rPr lang="en-IN" dirty="0" smtClean="0"/>
              <a:t>It </a:t>
            </a:r>
            <a:r>
              <a:rPr lang="en-IN" dirty="0"/>
              <a:t>speeds up the rate of a specific chemical reaction in the cell. </a:t>
            </a:r>
            <a:endParaRPr lang="en-IN" dirty="0" smtClean="0"/>
          </a:p>
          <a:p>
            <a:pPr algn="just">
              <a:spcBef>
                <a:spcPts val="1200"/>
              </a:spcBef>
            </a:pPr>
            <a:r>
              <a:rPr lang="en-IN" dirty="0" smtClean="0"/>
              <a:t>The </a:t>
            </a:r>
            <a:r>
              <a:rPr lang="en-IN" dirty="0"/>
              <a:t>enzyme is not destroyed during the reaction and is used over and over. </a:t>
            </a:r>
            <a:endParaRPr lang="en-IN" dirty="0" smtClean="0"/>
          </a:p>
          <a:p>
            <a:pPr algn="just">
              <a:spcBef>
                <a:spcPts val="1200"/>
              </a:spcBef>
            </a:pPr>
            <a:r>
              <a:rPr lang="en-IN" dirty="0" smtClean="0"/>
              <a:t>A </a:t>
            </a:r>
            <a:r>
              <a:rPr lang="en-IN" dirty="0"/>
              <a:t>cell contains thousands of different types of enzyme molecules, each specific to a particular chemical reaction.</a:t>
            </a:r>
            <a:endParaRPr lang="en-IN" dirty="0" smtClean="0"/>
          </a:p>
          <a:p>
            <a:pPr algn="just">
              <a:spcBef>
                <a:spcPts val="1200"/>
              </a:spcBef>
            </a:pPr>
            <a:r>
              <a:rPr lang="en-IN" dirty="0" smtClean="0"/>
              <a:t>They </a:t>
            </a:r>
            <a:r>
              <a:rPr lang="en-IN" dirty="0"/>
              <a:t>are generally named after the compound </a:t>
            </a:r>
            <a:r>
              <a:rPr lang="en-IN" dirty="0" smtClean="0"/>
              <a:t>or class </a:t>
            </a:r>
            <a:r>
              <a:rPr lang="en-IN" dirty="0"/>
              <a:t>of compounds upon which they work. For example, the </a:t>
            </a:r>
            <a:r>
              <a:rPr lang="en-IN" dirty="0" smtClean="0"/>
              <a:t>enzyme that </a:t>
            </a:r>
            <a:r>
              <a:rPr lang="en-IN" dirty="0"/>
              <a:t>catalyses hydrolysis of maltose into glucose is named </a:t>
            </a:r>
            <a:r>
              <a:rPr lang="en-IN" dirty="0" smtClean="0"/>
              <a:t>as </a:t>
            </a:r>
            <a:r>
              <a:rPr lang="en-US" i="1" dirty="0" smtClean="0"/>
              <a:t>maltase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5791200"/>
            <a:ext cx="4524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638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420" y="381000"/>
            <a:ext cx="8967159" cy="28956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Carbohydrates are classified </a:t>
            </a:r>
            <a:r>
              <a:rPr lang="en-IN" dirty="0" smtClean="0"/>
              <a:t>into two groups on </a:t>
            </a:r>
            <a:r>
              <a:rPr lang="en-IN" dirty="0"/>
              <a:t>the basis of </a:t>
            </a:r>
            <a:r>
              <a:rPr lang="en-IN" dirty="0" smtClean="0"/>
              <a:t>whether they can reduce Fehling's solution and </a:t>
            </a:r>
            <a:r>
              <a:rPr lang="en-IN" dirty="0" err="1" smtClean="0"/>
              <a:t>Tollens</a:t>
            </a:r>
            <a:r>
              <a:rPr lang="en-IN" dirty="0" smtClean="0"/>
              <a:t>’ reagent or not.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2993" y="2057400"/>
            <a:ext cx="2349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ea typeface="+mj-ea"/>
                <a:cs typeface="+mj-cs"/>
              </a:rPr>
              <a:t>Carbohydrates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35580" y="30480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35580" y="3048000"/>
            <a:ext cx="0" cy="1396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83980" y="3048000"/>
            <a:ext cx="0" cy="1396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442978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70C0"/>
                </a:solidFill>
                <a:ea typeface="+mj-ea"/>
                <a:cs typeface="+mj-cs"/>
              </a:rPr>
              <a:t>Rducing</a:t>
            </a:r>
            <a:r>
              <a:rPr lang="en-US" sz="2800" b="1" u="sng" dirty="0" smtClean="0">
                <a:solidFill>
                  <a:srgbClr val="0070C0"/>
                </a:solidFill>
                <a:ea typeface="+mj-ea"/>
                <a:cs typeface="+mj-cs"/>
              </a:rPr>
              <a:t> carbohydrates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89220" y="4343400"/>
            <a:ext cx="257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ea typeface="+mj-ea"/>
                <a:cs typeface="+mj-cs"/>
              </a:rPr>
              <a:t>Non-reducing carbohydrates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05562" y="2651240"/>
            <a:ext cx="0" cy="39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3124200"/>
            <a:ext cx="222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That can reduce </a:t>
            </a:r>
            <a:r>
              <a:rPr lang="en-IN" sz="2000" b="1" dirty="0"/>
              <a:t>Fehling's solution and </a:t>
            </a:r>
            <a:r>
              <a:rPr lang="en-IN" sz="2000" b="1" dirty="0" err="1"/>
              <a:t>Tollens</a:t>
            </a:r>
            <a:r>
              <a:rPr lang="en-IN" sz="2000" b="1" dirty="0"/>
              <a:t>’ reagent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17645" y="3124200"/>
            <a:ext cx="222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That can not reduce </a:t>
            </a:r>
            <a:r>
              <a:rPr lang="en-IN" sz="2000" b="1" dirty="0"/>
              <a:t>Fehling's solution and </a:t>
            </a:r>
            <a:r>
              <a:rPr lang="en-IN" sz="2000" b="1" dirty="0" err="1"/>
              <a:t>Tollens</a:t>
            </a:r>
            <a:r>
              <a:rPr lang="en-IN" sz="2000" b="1" dirty="0"/>
              <a:t>’ reagent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09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rgbClr val="0070C0"/>
                </a:solidFill>
              </a:rPr>
              <a:t>Monosaccharides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carbohydrate that </a:t>
            </a:r>
            <a:r>
              <a:rPr lang="en-US" b="1" dirty="0">
                <a:solidFill>
                  <a:srgbClr val="0070C0"/>
                </a:solidFill>
              </a:rPr>
              <a:t>cannot be </a:t>
            </a:r>
            <a:r>
              <a:rPr lang="en-US" b="1" dirty="0" err="1">
                <a:solidFill>
                  <a:srgbClr val="0070C0"/>
                </a:solidFill>
              </a:rPr>
              <a:t>hydrolysed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further</a:t>
            </a:r>
            <a:r>
              <a:rPr lang="en-US" dirty="0" smtClean="0"/>
              <a:t> to </a:t>
            </a:r>
            <a:r>
              <a:rPr lang="en-US" dirty="0"/>
              <a:t>give simpler unit of </a:t>
            </a:r>
            <a:r>
              <a:rPr lang="en-US" dirty="0" err="1"/>
              <a:t>polyhydroxy</a:t>
            </a:r>
            <a:r>
              <a:rPr lang="en-US" dirty="0"/>
              <a:t> aldehyde or ketone is called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monosaccharide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About </a:t>
            </a:r>
            <a:r>
              <a:rPr lang="en-US" dirty="0"/>
              <a:t>20 </a:t>
            </a:r>
            <a:r>
              <a:rPr lang="en-US" dirty="0" err="1"/>
              <a:t>monosaccharides</a:t>
            </a:r>
            <a:r>
              <a:rPr lang="en-US" dirty="0"/>
              <a:t> are known to occur </a:t>
            </a:r>
            <a:r>
              <a:rPr lang="en-US" dirty="0" smtClean="0"/>
              <a:t>in nature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Some </a:t>
            </a:r>
            <a:r>
              <a:rPr lang="en-US" dirty="0"/>
              <a:t>common examples are glucose, fructose, ribose, etc.</a:t>
            </a:r>
          </a:p>
        </p:txBody>
      </p:sp>
    </p:spTree>
    <p:extLst>
      <p:ext uri="{BB962C8B-B14F-4D97-AF65-F5344CB8AC3E}">
        <p14:creationId xmlns:p14="http://schemas.microsoft.com/office/powerpoint/2010/main" val="289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33095</TotalTime>
  <Words>3393</Words>
  <Application>Microsoft Office PowerPoint</Application>
  <PresentationFormat>On-screen Show (4:3)</PresentationFormat>
  <Paragraphs>453</Paragraphs>
  <Slides>76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Chapter 14 Biomolecules</vt:lpstr>
      <vt:lpstr>Biomolecules around us…</vt:lpstr>
      <vt:lpstr>PowerPoint Presentation</vt:lpstr>
      <vt:lpstr>Carbohydrates</vt:lpstr>
      <vt:lpstr>PowerPoint Presentation</vt:lpstr>
      <vt:lpstr>PowerPoint Presentation</vt:lpstr>
      <vt:lpstr>Classification of carbohydrate</vt:lpstr>
      <vt:lpstr>PowerPoint Presentation</vt:lpstr>
      <vt:lpstr>Monosaccharides</vt:lpstr>
      <vt:lpstr>PowerPoint Presentation</vt:lpstr>
      <vt:lpstr>PowerPoint Presentation</vt:lpstr>
      <vt:lpstr>Oligosaccharides </vt:lpstr>
      <vt:lpstr>PowerPoint Presentation</vt:lpstr>
      <vt:lpstr>Polysaccharides</vt:lpstr>
      <vt:lpstr>Functions/Importance of Carbohydrates</vt:lpstr>
      <vt:lpstr>Home work</vt:lpstr>
      <vt:lpstr>PowerPoint Presentation</vt:lpstr>
      <vt:lpstr>PowerPoint Presentation</vt:lpstr>
      <vt:lpstr>PowerPoint Presentation</vt:lpstr>
      <vt:lpstr>PowerPoint Presentation</vt:lpstr>
      <vt:lpstr>Preparation of Glucose</vt:lpstr>
      <vt:lpstr>Reactions of Glucose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D,L –Nomenclature of carbohydrate</vt:lpstr>
      <vt:lpstr>Glycosidic bond or Glycosidic linkage</vt:lpstr>
      <vt:lpstr>Disaccharides</vt:lpstr>
      <vt:lpstr>PowerPoint Presentation</vt:lpstr>
      <vt:lpstr>PowerPoint Presentation</vt:lpstr>
      <vt:lpstr>PowerPoint Presentation</vt:lpstr>
      <vt:lpstr>PowerPoint Presentation</vt:lpstr>
      <vt:lpstr>Polysaccharides</vt:lpstr>
      <vt:lpstr>Starch</vt:lpstr>
      <vt:lpstr>PowerPoint Presentation</vt:lpstr>
      <vt:lpstr>PowerPoint Presentation</vt:lpstr>
      <vt:lpstr>Cellulose</vt:lpstr>
      <vt:lpstr>Glycogen</vt:lpstr>
      <vt:lpstr>Home assignmnet (Submit the assignmnet by Sunday) </vt:lpstr>
      <vt:lpstr>1. What are differences between glucose and fructose?  2 marks</vt:lpstr>
      <vt:lpstr>2. Draw the open chain structure and Haworth structure of glucose and fructose.      2 marks</vt:lpstr>
      <vt:lpstr>3. What do you mean be anomers? Draw the structures of anomers of glucose.      2 marks</vt:lpstr>
      <vt:lpstr>4. What do you mean be glycosidic linkage? Draw the structure of sucrose showing the glycosidic linkage present in it.  2 marks</vt:lpstr>
      <vt:lpstr>5. Explain the structure of starch. Draw the structure of amylose.        2 marks</vt:lpstr>
      <vt:lpstr>6. Why sucrose is also known as invert sugar? Identify the reducing sugars among the following–  Glucose, fructose, sucrose, maltose, lactose   2 marks</vt:lpstr>
      <vt:lpstr>7. What is glycogen?  What is its role in humane body?         2 marks</vt:lpstr>
      <vt:lpstr>8. Draw the structure of cellulose.   1 mark </vt:lpstr>
      <vt:lpstr>NCERT in text questions</vt:lpstr>
      <vt:lpstr>14.2 What are the expected products of hydrolysis of lactose?</vt:lpstr>
      <vt:lpstr>14.3 How do you explain the absence of aldehyde group in the pentaacetate of D-glucose?</vt:lpstr>
      <vt:lpstr>Proteins</vt:lpstr>
      <vt:lpstr>Amino Acids</vt:lpstr>
      <vt:lpstr>PowerPoint Presentation</vt:lpstr>
      <vt:lpstr>Natural Amino acids </vt:lpstr>
      <vt:lpstr>PowerPoint Presentation</vt:lpstr>
      <vt:lpstr>PowerPoint Presentation</vt:lpstr>
      <vt:lpstr>PowerPoint Presentation</vt:lpstr>
      <vt:lpstr>Classification of amino acids  (depending on the relative number of amino and carboxyl group in their molecule)</vt:lpstr>
      <vt:lpstr>Physical and Chemical Nature of Amino Acids</vt:lpstr>
      <vt:lpstr>PowerPoint Presentation</vt:lpstr>
      <vt:lpstr>PowerPoint Presentation</vt:lpstr>
      <vt:lpstr>Home assignmnet (Submit the assignmnet by Sunday-8/8/21) </vt:lpstr>
      <vt:lpstr>Structure of Protein Molecules</vt:lpstr>
      <vt:lpstr>Combination of amino acids through peptide (-CO-NH-) bonds leads to the formation of -</vt:lpstr>
      <vt:lpstr>Classification of Protein</vt:lpstr>
      <vt:lpstr>Structure and shape of proteins</vt:lpstr>
      <vt:lpstr>PowerPoint Presentation</vt:lpstr>
      <vt:lpstr>PowerPoint Presentation</vt:lpstr>
      <vt:lpstr>Tertiary structure</vt:lpstr>
      <vt:lpstr>PowerPoint Presentation</vt:lpstr>
      <vt:lpstr>Denaturation of Proteins</vt:lpstr>
      <vt:lpstr>Home assignmnet (Submit the assignmnet by Sunday-15/8/21) </vt:lpstr>
      <vt:lpstr>Enzymes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Biomolecules</dc:title>
  <dc:creator>TOSIBA</dc:creator>
  <cp:lastModifiedBy>TOSIBA</cp:lastModifiedBy>
  <cp:revision>279</cp:revision>
  <dcterms:created xsi:type="dcterms:W3CDTF">2006-08-16T00:00:00Z</dcterms:created>
  <dcterms:modified xsi:type="dcterms:W3CDTF">2021-12-22T04:24:03Z</dcterms:modified>
</cp:coreProperties>
</file>