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7" r:id="rId4"/>
    <p:sldId id="258"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2A37ABB-384F-4AEF-BB84-B10FFD6C3210}" type="datetimeFigureOut">
              <a:rPr lang="en-IN" smtClean="0"/>
              <a:t>15-08-2023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566097-6612-4B51-981A-A5AD55C9DFDA}" type="slidenum">
              <a:rPr lang="en-IN" smtClean="0"/>
              <a:t>‹#›</a:t>
            </a:fld>
            <a:endParaRPr lang="en-IN"/>
          </a:p>
        </p:txBody>
      </p:sp>
    </p:spTree>
    <p:extLst>
      <p:ext uri="{BB962C8B-B14F-4D97-AF65-F5344CB8AC3E}">
        <p14:creationId xmlns:p14="http://schemas.microsoft.com/office/powerpoint/2010/main" val="346018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2A37ABB-384F-4AEF-BB84-B10FFD6C3210}" type="datetimeFigureOut">
              <a:rPr lang="en-IN" smtClean="0"/>
              <a:t>15-08-2023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566097-6612-4B51-981A-A5AD55C9DFDA}" type="slidenum">
              <a:rPr lang="en-IN" smtClean="0"/>
              <a:t>‹#›</a:t>
            </a:fld>
            <a:endParaRPr lang="en-IN"/>
          </a:p>
        </p:txBody>
      </p:sp>
    </p:spTree>
    <p:extLst>
      <p:ext uri="{BB962C8B-B14F-4D97-AF65-F5344CB8AC3E}">
        <p14:creationId xmlns:p14="http://schemas.microsoft.com/office/powerpoint/2010/main" val="422245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2A37ABB-384F-4AEF-BB84-B10FFD6C3210}" type="datetimeFigureOut">
              <a:rPr lang="en-IN" smtClean="0"/>
              <a:t>15-08-2023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566097-6612-4B51-981A-A5AD55C9DFDA}" type="slidenum">
              <a:rPr lang="en-IN" smtClean="0"/>
              <a:t>‹#›</a:t>
            </a:fld>
            <a:endParaRPr lang="en-IN"/>
          </a:p>
        </p:txBody>
      </p:sp>
    </p:spTree>
    <p:extLst>
      <p:ext uri="{BB962C8B-B14F-4D97-AF65-F5344CB8AC3E}">
        <p14:creationId xmlns:p14="http://schemas.microsoft.com/office/powerpoint/2010/main" val="270554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2A37ABB-384F-4AEF-BB84-B10FFD6C3210}" type="datetimeFigureOut">
              <a:rPr lang="en-IN" smtClean="0"/>
              <a:t>15-08-2023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566097-6612-4B51-981A-A5AD55C9DFDA}" type="slidenum">
              <a:rPr lang="en-IN" smtClean="0"/>
              <a:t>‹#›</a:t>
            </a:fld>
            <a:endParaRPr lang="en-IN"/>
          </a:p>
        </p:txBody>
      </p:sp>
    </p:spTree>
    <p:extLst>
      <p:ext uri="{BB962C8B-B14F-4D97-AF65-F5344CB8AC3E}">
        <p14:creationId xmlns:p14="http://schemas.microsoft.com/office/powerpoint/2010/main" val="4055750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37ABB-384F-4AEF-BB84-B10FFD6C3210}" type="datetimeFigureOut">
              <a:rPr lang="en-IN" smtClean="0"/>
              <a:t>15-08-2023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566097-6612-4B51-981A-A5AD55C9DFDA}" type="slidenum">
              <a:rPr lang="en-IN" smtClean="0"/>
              <a:t>‹#›</a:t>
            </a:fld>
            <a:endParaRPr lang="en-IN"/>
          </a:p>
        </p:txBody>
      </p:sp>
    </p:spTree>
    <p:extLst>
      <p:ext uri="{BB962C8B-B14F-4D97-AF65-F5344CB8AC3E}">
        <p14:creationId xmlns:p14="http://schemas.microsoft.com/office/powerpoint/2010/main" val="19784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2A37ABB-384F-4AEF-BB84-B10FFD6C3210}" type="datetimeFigureOut">
              <a:rPr lang="en-IN" smtClean="0"/>
              <a:t>15-08-2023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0566097-6612-4B51-981A-A5AD55C9DFDA}" type="slidenum">
              <a:rPr lang="en-IN" smtClean="0"/>
              <a:t>‹#›</a:t>
            </a:fld>
            <a:endParaRPr lang="en-IN"/>
          </a:p>
        </p:txBody>
      </p:sp>
    </p:spTree>
    <p:extLst>
      <p:ext uri="{BB962C8B-B14F-4D97-AF65-F5344CB8AC3E}">
        <p14:creationId xmlns:p14="http://schemas.microsoft.com/office/powerpoint/2010/main" val="91410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2A37ABB-384F-4AEF-BB84-B10FFD6C3210}" type="datetimeFigureOut">
              <a:rPr lang="en-IN" smtClean="0"/>
              <a:t>15-08-2023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0566097-6612-4B51-981A-A5AD55C9DFDA}" type="slidenum">
              <a:rPr lang="en-IN" smtClean="0"/>
              <a:t>‹#›</a:t>
            </a:fld>
            <a:endParaRPr lang="en-IN"/>
          </a:p>
        </p:txBody>
      </p:sp>
    </p:spTree>
    <p:extLst>
      <p:ext uri="{BB962C8B-B14F-4D97-AF65-F5344CB8AC3E}">
        <p14:creationId xmlns:p14="http://schemas.microsoft.com/office/powerpoint/2010/main" val="82906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2A37ABB-384F-4AEF-BB84-B10FFD6C3210}" type="datetimeFigureOut">
              <a:rPr lang="en-IN" smtClean="0"/>
              <a:t>15-08-2023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0566097-6612-4B51-981A-A5AD55C9DFDA}" type="slidenum">
              <a:rPr lang="en-IN" smtClean="0"/>
              <a:t>‹#›</a:t>
            </a:fld>
            <a:endParaRPr lang="en-IN"/>
          </a:p>
        </p:txBody>
      </p:sp>
    </p:spTree>
    <p:extLst>
      <p:ext uri="{BB962C8B-B14F-4D97-AF65-F5344CB8AC3E}">
        <p14:creationId xmlns:p14="http://schemas.microsoft.com/office/powerpoint/2010/main" val="163382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37ABB-384F-4AEF-BB84-B10FFD6C3210}" type="datetimeFigureOut">
              <a:rPr lang="en-IN" smtClean="0"/>
              <a:t>15-08-2023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0566097-6612-4B51-981A-A5AD55C9DFDA}" type="slidenum">
              <a:rPr lang="en-IN" smtClean="0"/>
              <a:t>‹#›</a:t>
            </a:fld>
            <a:endParaRPr lang="en-IN"/>
          </a:p>
        </p:txBody>
      </p:sp>
    </p:spTree>
    <p:extLst>
      <p:ext uri="{BB962C8B-B14F-4D97-AF65-F5344CB8AC3E}">
        <p14:creationId xmlns:p14="http://schemas.microsoft.com/office/powerpoint/2010/main" val="221325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37ABB-384F-4AEF-BB84-B10FFD6C3210}" type="datetimeFigureOut">
              <a:rPr lang="en-IN" smtClean="0"/>
              <a:t>15-08-2023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0566097-6612-4B51-981A-A5AD55C9DFDA}" type="slidenum">
              <a:rPr lang="en-IN" smtClean="0"/>
              <a:t>‹#›</a:t>
            </a:fld>
            <a:endParaRPr lang="en-IN"/>
          </a:p>
        </p:txBody>
      </p:sp>
    </p:spTree>
    <p:extLst>
      <p:ext uri="{BB962C8B-B14F-4D97-AF65-F5344CB8AC3E}">
        <p14:creationId xmlns:p14="http://schemas.microsoft.com/office/powerpoint/2010/main" val="62101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37ABB-384F-4AEF-BB84-B10FFD6C3210}" type="datetimeFigureOut">
              <a:rPr lang="en-IN" smtClean="0"/>
              <a:t>15-08-2023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0566097-6612-4B51-981A-A5AD55C9DFDA}" type="slidenum">
              <a:rPr lang="en-IN" smtClean="0"/>
              <a:t>‹#›</a:t>
            </a:fld>
            <a:endParaRPr lang="en-IN"/>
          </a:p>
        </p:txBody>
      </p:sp>
    </p:spTree>
    <p:extLst>
      <p:ext uri="{BB962C8B-B14F-4D97-AF65-F5344CB8AC3E}">
        <p14:creationId xmlns:p14="http://schemas.microsoft.com/office/powerpoint/2010/main" val="162090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37ABB-384F-4AEF-BB84-B10FFD6C3210}" type="datetimeFigureOut">
              <a:rPr lang="en-IN" smtClean="0"/>
              <a:t>15-08-2023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6097-6612-4B51-981A-A5AD55C9DFDA}" type="slidenum">
              <a:rPr lang="en-IN" smtClean="0"/>
              <a:t>‹#›</a:t>
            </a:fld>
            <a:endParaRPr lang="en-IN"/>
          </a:p>
        </p:txBody>
      </p:sp>
    </p:spTree>
    <p:extLst>
      <p:ext uri="{BB962C8B-B14F-4D97-AF65-F5344CB8AC3E}">
        <p14:creationId xmlns:p14="http://schemas.microsoft.com/office/powerpoint/2010/main" val="2815089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19" t="12083" r="28668" b="6250"/>
          <a:stretch/>
        </p:blipFill>
        <p:spPr bwMode="auto">
          <a:xfrm>
            <a:off x="827584" y="29915"/>
            <a:ext cx="7632848" cy="68013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623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662" y="116632"/>
            <a:ext cx="8928992" cy="1051955"/>
          </a:xfrm>
          <a:prstGeom prst="rect">
            <a:avLst/>
          </a:prstGeom>
        </p:spPr>
        <p:txBody>
          <a:bodyPr wrap="square">
            <a:spAutoFit/>
          </a:bodyPr>
          <a:lstStyle/>
          <a:p>
            <a:pPr algn="ctr">
              <a:lnSpc>
                <a:spcPct val="115000"/>
              </a:lnSpc>
              <a:spcAft>
                <a:spcPts val="1000"/>
              </a:spcAft>
            </a:pPr>
            <a:r>
              <a:rPr lang="en-IN" sz="2800" b="1" dirty="0" smtClean="0">
                <a:solidFill>
                  <a:schemeClr val="tx2">
                    <a:lumMod val="75000"/>
                  </a:schemeClr>
                </a:solidFill>
                <a:effectLst/>
                <a:latin typeface="Times New Roman"/>
                <a:ea typeface="Calibri"/>
                <a:cs typeface="Times New Roman"/>
              </a:rPr>
              <a:t>GENERAL CHARACTERISTICS AND OUTLINE CLASSIFICATION OF CHORDATES</a:t>
            </a:r>
            <a:endParaRPr lang="en-IN" sz="1100" dirty="0">
              <a:solidFill>
                <a:schemeClr val="tx2">
                  <a:lumMod val="75000"/>
                </a:schemeClr>
              </a:solidFill>
              <a:ea typeface="Calibri"/>
              <a:cs typeface="Times New Roman"/>
            </a:endParaRPr>
          </a:p>
        </p:txBody>
      </p:sp>
      <p:pic>
        <p:nvPicPr>
          <p:cNvPr id="5" name="Picture 4"/>
          <p:cNvPicPr/>
          <p:nvPr/>
        </p:nvPicPr>
        <p:blipFill rotWithShape="1">
          <a:blip r:embed="rId2"/>
          <a:srcRect l="23608" t="16370" r="17974" b="7829"/>
          <a:stretch/>
        </p:blipFill>
        <p:spPr bwMode="auto">
          <a:xfrm>
            <a:off x="683568" y="1196752"/>
            <a:ext cx="7920880" cy="5364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9836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640960" cy="3421449"/>
          </a:xfrm>
          <a:prstGeom prst="rect">
            <a:avLst/>
          </a:prstGeom>
        </p:spPr>
        <p:txBody>
          <a:bodyPr wrap="square">
            <a:spAutoFit/>
          </a:bodyPr>
          <a:lstStyle/>
          <a:p>
            <a:pPr algn="just">
              <a:lnSpc>
                <a:spcPct val="200000"/>
              </a:lnSpc>
              <a:spcAft>
                <a:spcPts val="1000"/>
              </a:spcAft>
            </a:pPr>
            <a:r>
              <a:rPr lang="en-IN" sz="2400" b="1" dirty="0" smtClean="0">
                <a:solidFill>
                  <a:schemeClr val="accent6">
                    <a:lumMod val="75000"/>
                  </a:schemeClr>
                </a:solidFill>
                <a:effectLst/>
                <a:latin typeface="Times New Roman"/>
                <a:ea typeface="Calibri"/>
                <a:cs typeface="Times New Roman"/>
              </a:rPr>
              <a:t>Animal kingdom is basically divided into two sub kingdoms:</a:t>
            </a:r>
            <a:endParaRPr lang="en-IN" b="1" dirty="0">
              <a:solidFill>
                <a:schemeClr val="accent6">
                  <a:lumMod val="75000"/>
                </a:schemeClr>
              </a:solidFill>
              <a:ea typeface="Calibri"/>
              <a:cs typeface="Times New Roman"/>
            </a:endParaRPr>
          </a:p>
          <a:p>
            <a:pPr marL="342900" lvl="0" indent="-342900" algn="just">
              <a:lnSpc>
                <a:spcPct val="200000"/>
              </a:lnSpc>
              <a:spcAft>
                <a:spcPts val="0"/>
              </a:spcAft>
              <a:buFont typeface="+mj-lt"/>
              <a:buAutoNum type="alphaLcParenR"/>
            </a:pPr>
            <a:r>
              <a:rPr lang="en-IN" sz="2000" b="1" dirty="0" smtClean="0">
                <a:effectLst/>
                <a:latin typeface="Times New Roman"/>
                <a:ea typeface="Calibri"/>
                <a:cs typeface="Times New Roman"/>
              </a:rPr>
              <a:t>Non-</a:t>
            </a:r>
            <a:r>
              <a:rPr lang="en-IN" sz="2000" b="1" dirty="0" err="1" smtClean="0">
                <a:effectLst/>
                <a:latin typeface="Times New Roman"/>
                <a:ea typeface="Calibri"/>
                <a:cs typeface="Times New Roman"/>
              </a:rPr>
              <a:t>chordata</a:t>
            </a:r>
            <a:r>
              <a:rPr lang="en-IN" sz="2000" b="1" dirty="0" smtClean="0">
                <a:latin typeface="Times New Roman"/>
                <a:ea typeface="Calibri"/>
                <a:cs typeface="Times New Roman"/>
              </a:rPr>
              <a:t>: </a:t>
            </a:r>
            <a:r>
              <a:rPr lang="en-IN" sz="2000" dirty="0" smtClean="0">
                <a:latin typeface="Times New Roman"/>
                <a:ea typeface="Calibri"/>
                <a:cs typeface="Times New Roman"/>
              </a:rPr>
              <a:t>I</a:t>
            </a:r>
            <a:r>
              <a:rPr lang="en-IN" sz="2000" dirty="0" smtClean="0">
                <a:effectLst/>
                <a:latin typeface="Times New Roman"/>
                <a:ea typeface="Calibri"/>
                <a:cs typeface="Times New Roman"/>
              </a:rPr>
              <a:t>ncludes animals </a:t>
            </a:r>
            <a:r>
              <a:rPr lang="en-IN" sz="2000" dirty="0" smtClean="0">
                <a:solidFill>
                  <a:srgbClr val="FF0000"/>
                </a:solidFill>
                <a:effectLst/>
                <a:latin typeface="Times New Roman"/>
                <a:ea typeface="Calibri"/>
                <a:cs typeface="Times New Roman"/>
              </a:rPr>
              <a:t>without notochord</a:t>
            </a:r>
            <a:r>
              <a:rPr lang="en-IN" sz="2000" dirty="0" smtClean="0">
                <a:effectLst/>
                <a:latin typeface="Times New Roman"/>
                <a:ea typeface="Calibri"/>
                <a:cs typeface="Times New Roman"/>
              </a:rPr>
              <a:t>.</a:t>
            </a:r>
            <a:endParaRPr lang="en-IN" sz="1600" dirty="0">
              <a:ea typeface="Calibri"/>
              <a:cs typeface="Times New Roman"/>
            </a:endParaRPr>
          </a:p>
          <a:p>
            <a:pPr marL="342900" lvl="0" indent="-342900" algn="just">
              <a:lnSpc>
                <a:spcPct val="200000"/>
              </a:lnSpc>
              <a:spcAft>
                <a:spcPts val="1000"/>
              </a:spcAft>
              <a:buFont typeface="+mj-lt"/>
              <a:buAutoNum type="alphaLcParenR"/>
            </a:pPr>
            <a:r>
              <a:rPr lang="en-IN" sz="2000" b="1" dirty="0" err="1" smtClean="0">
                <a:effectLst/>
                <a:latin typeface="Times New Roman"/>
                <a:ea typeface="Calibri"/>
                <a:cs typeface="Times New Roman"/>
              </a:rPr>
              <a:t>Chordata</a:t>
            </a:r>
            <a:r>
              <a:rPr lang="en-IN" sz="2000" b="1" dirty="0" smtClean="0">
                <a:effectLst/>
                <a:latin typeface="Times New Roman"/>
                <a:ea typeface="Calibri"/>
                <a:cs typeface="Times New Roman"/>
              </a:rPr>
              <a:t>: </a:t>
            </a:r>
            <a:r>
              <a:rPr lang="en-IN" sz="2000" dirty="0" smtClean="0">
                <a:effectLst/>
                <a:latin typeface="Times New Roman"/>
                <a:ea typeface="Calibri"/>
                <a:cs typeface="Times New Roman"/>
              </a:rPr>
              <a:t>This comprising </a:t>
            </a:r>
            <a:r>
              <a:rPr lang="en-IN" sz="2000" dirty="0" smtClean="0">
                <a:solidFill>
                  <a:srgbClr val="FF0000"/>
                </a:solidFill>
                <a:effectLst/>
                <a:latin typeface="Times New Roman"/>
                <a:ea typeface="Calibri"/>
                <a:cs typeface="Times New Roman"/>
              </a:rPr>
              <a:t>animals having </a:t>
            </a:r>
            <a:r>
              <a:rPr lang="en-IN" sz="2000" b="1" dirty="0" smtClean="0">
                <a:solidFill>
                  <a:srgbClr val="FF0000"/>
                </a:solidFill>
                <a:effectLst/>
                <a:latin typeface="Times New Roman"/>
                <a:ea typeface="Calibri"/>
                <a:cs typeface="Times New Roman"/>
              </a:rPr>
              <a:t>notochord </a:t>
            </a:r>
            <a:r>
              <a:rPr lang="en-IN" sz="2000" dirty="0" smtClean="0">
                <a:effectLst/>
                <a:latin typeface="Times New Roman"/>
                <a:ea typeface="Calibri"/>
                <a:cs typeface="Times New Roman"/>
              </a:rPr>
              <a:t>or </a:t>
            </a:r>
            <a:r>
              <a:rPr lang="en-IN" sz="2000" b="1" dirty="0" smtClean="0">
                <a:effectLst/>
                <a:latin typeface="Times New Roman"/>
                <a:ea typeface="Calibri"/>
                <a:cs typeface="Times New Roman"/>
              </a:rPr>
              <a:t>chorda </a:t>
            </a:r>
            <a:r>
              <a:rPr lang="en-IN" sz="2000" b="1" dirty="0" err="1" smtClean="0">
                <a:effectLst/>
                <a:latin typeface="Times New Roman"/>
                <a:ea typeface="Calibri"/>
                <a:cs typeface="Times New Roman"/>
              </a:rPr>
              <a:t>dorsalis</a:t>
            </a:r>
            <a:r>
              <a:rPr lang="en-IN" sz="2000" dirty="0" smtClean="0">
                <a:effectLst/>
                <a:latin typeface="Times New Roman"/>
                <a:ea typeface="Calibri"/>
                <a:cs typeface="Times New Roman"/>
              </a:rPr>
              <a:t>. While the </a:t>
            </a:r>
            <a:r>
              <a:rPr lang="en-IN" sz="2000" dirty="0" err="1" smtClean="0">
                <a:effectLst/>
                <a:latin typeface="Times New Roman"/>
                <a:ea typeface="Calibri"/>
                <a:cs typeface="Times New Roman"/>
              </a:rPr>
              <a:t>Chordata</a:t>
            </a:r>
            <a:r>
              <a:rPr lang="en-IN" sz="2000" dirty="0" smtClean="0">
                <a:effectLst/>
                <a:latin typeface="Times New Roman"/>
                <a:ea typeface="Calibri"/>
                <a:cs typeface="Times New Roman"/>
              </a:rPr>
              <a:t> has a </a:t>
            </a:r>
            <a:r>
              <a:rPr lang="en-IN" sz="2000" b="1" dirty="0" smtClean="0">
                <a:effectLst/>
                <a:latin typeface="Times New Roman"/>
                <a:ea typeface="Calibri"/>
                <a:cs typeface="Times New Roman"/>
              </a:rPr>
              <a:t>notochord </a:t>
            </a:r>
            <a:r>
              <a:rPr lang="en-IN" sz="2000" dirty="0" smtClean="0">
                <a:effectLst/>
                <a:latin typeface="Times New Roman"/>
                <a:ea typeface="Calibri"/>
                <a:cs typeface="Times New Roman"/>
              </a:rPr>
              <a:t>at some stage during the life, it is not known to exist in the Non-</a:t>
            </a:r>
            <a:r>
              <a:rPr lang="en-IN" sz="2000" dirty="0" err="1" smtClean="0">
                <a:effectLst/>
                <a:latin typeface="Times New Roman"/>
                <a:ea typeface="Calibri"/>
                <a:cs typeface="Times New Roman"/>
              </a:rPr>
              <a:t>chordata</a:t>
            </a:r>
            <a:r>
              <a:rPr lang="en-IN" sz="2000" dirty="0" smtClean="0">
                <a:effectLst/>
                <a:latin typeface="Times New Roman"/>
                <a:ea typeface="Calibri"/>
                <a:cs typeface="Times New Roman"/>
              </a:rPr>
              <a:t>.</a:t>
            </a:r>
            <a:endParaRPr lang="en-IN" sz="1600" dirty="0">
              <a:ea typeface="Calibri"/>
              <a:cs typeface="Times New Roman"/>
            </a:endParaRPr>
          </a:p>
        </p:txBody>
      </p:sp>
      <p:sp>
        <p:nvSpPr>
          <p:cNvPr id="3" name="Rectangle 2"/>
          <p:cNvSpPr/>
          <p:nvPr/>
        </p:nvSpPr>
        <p:spPr>
          <a:xfrm>
            <a:off x="251520" y="3645024"/>
            <a:ext cx="8784976" cy="3082254"/>
          </a:xfrm>
          <a:prstGeom prst="rect">
            <a:avLst/>
          </a:prstGeom>
        </p:spPr>
        <p:txBody>
          <a:bodyPr wrap="square">
            <a:spAutoFit/>
          </a:bodyPr>
          <a:lstStyle/>
          <a:p>
            <a:pPr algn="just">
              <a:lnSpc>
                <a:spcPct val="200000"/>
              </a:lnSpc>
            </a:pPr>
            <a:r>
              <a:rPr lang="en-IN" sz="2000" b="1" dirty="0" smtClean="0">
                <a:solidFill>
                  <a:schemeClr val="accent1">
                    <a:lumMod val="50000"/>
                  </a:schemeClr>
                </a:solidFill>
                <a:effectLst/>
                <a:latin typeface="Times New Roman"/>
                <a:ea typeface="Calibri"/>
              </a:rPr>
              <a:t>All chordates have the following features at some stage in their life:</a:t>
            </a:r>
          </a:p>
          <a:p>
            <a:pPr marL="457200" indent="-457200" algn="just">
              <a:lnSpc>
                <a:spcPct val="200000"/>
              </a:lnSpc>
              <a:buFont typeface="+mj-lt"/>
              <a:buAutoNum type="arabicPeriod"/>
            </a:pPr>
            <a:r>
              <a:rPr lang="en-IN" sz="2000" b="1" dirty="0" smtClean="0">
                <a:effectLst/>
                <a:latin typeface="Times New Roman"/>
                <a:ea typeface="Calibri"/>
              </a:rPr>
              <a:t>Pharyngeal slits</a:t>
            </a:r>
          </a:p>
          <a:p>
            <a:pPr marL="457200" indent="-457200" algn="just">
              <a:lnSpc>
                <a:spcPct val="200000"/>
              </a:lnSpc>
              <a:buFont typeface="+mj-lt"/>
              <a:buAutoNum type="arabicPeriod"/>
            </a:pPr>
            <a:r>
              <a:rPr lang="en-IN" sz="2000" b="1" dirty="0" smtClean="0">
                <a:effectLst/>
                <a:latin typeface="Times New Roman"/>
                <a:ea typeface="Calibri"/>
              </a:rPr>
              <a:t>Dorsal tubular nerve cord</a:t>
            </a:r>
          </a:p>
          <a:p>
            <a:pPr marL="457200" indent="-457200" algn="just">
              <a:lnSpc>
                <a:spcPct val="200000"/>
              </a:lnSpc>
              <a:buFont typeface="+mj-lt"/>
              <a:buAutoNum type="arabicPeriod"/>
            </a:pPr>
            <a:r>
              <a:rPr lang="en-IN" sz="2000" b="1" dirty="0" smtClean="0">
                <a:effectLst/>
                <a:latin typeface="Times New Roman"/>
                <a:ea typeface="Calibri"/>
              </a:rPr>
              <a:t>Notochord</a:t>
            </a:r>
            <a:endParaRPr lang="en-IN" sz="2000" b="1" dirty="0">
              <a:latin typeface="Times New Roman"/>
              <a:ea typeface="Calibri"/>
            </a:endParaRPr>
          </a:p>
          <a:p>
            <a:pPr marL="457200" indent="-457200" algn="just">
              <a:lnSpc>
                <a:spcPct val="200000"/>
              </a:lnSpc>
              <a:buFont typeface="+mj-lt"/>
              <a:buAutoNum type="arabicPeriod"/>
            </a:pPr>
            <a:r>
              <a:rPr lang="en-IN" sz="2000" b="1" dirty="0" smtClean="0">
                <a:effectLst/>
                <a:latin typeface="Times New Roman"/>
                <a:ea typeface="Calibri"/>
              </a:rPr>
              <a:t>Post-anal tail</a:t>
            </a:r>
            <a:endParaRPr lang="en-IN" sz="2000" b="1" dirty="0"/>
          </a:p>
        </p:txBody>
      </p:sp>
    </p:spTree>
    <p:extLst>
      <p:ext uri="{BB962C8B-B14F-4D97-AF65-F5344CB8AC3E}">
        <p14:creationId xmlns:p14="http://schemas.microsoft.com/office/powerpoint/2010/main" val="3964317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784976" cy="3416320"/>
          </a:xfrm>
          <a:prstGeom prst="rect">
            <a:avLst/>
          </a:prstGeom>
        </p:spPr>
        <p:txBody>
          <a:bodyPr wrap="square">
            <a:spAutoFit/>
          </a:bodyPr>
          <a:lstStyle/>
          <a:p>
            <a:pPr marL="342900" lvl="0" indent="-342900" algn="just">
              <a:lnSpc>
                <a:spcPct val="200000"/>
              </a:lnSpc>
              <a:spcAft>
                <a:spcPts val="0"/>
              </a:spcAft>
              <a:buFont typeface="+mj-lt"/>
              <a:buAutoNum type="arabicPeriod"/>
            </a:pPr>
            <a:r>
              <a:rPr lang="en-IN" b="1" dirty="0" smtClean="0">
                <a:solidFill>
                  <a:srgbClr val="FF0000"/>
                </a:solidFill>
                <a:effectLst/>
                <a:latin typeface="Times New Roman"/>
                <a:ea typeface="Calibri"/>
                <a:cs typeface="Times New Roman"/>
              </a:rPr>
              <a:t>Pharyngeal slits:</a:t>
            </a:r>
            <a:r>
              <a:rPr lang="en-IN" dirty="0" smtClean="0">
                <a:solidFill>
                  <a:srgbClr val="FF0000"/>
                </a:solidFill>
                <a:effectLst/>
                <a:latin typeface="Times New Roman"/>
                <a:ea typeface="Calibri"/>
                <a:cs typeface="Times New Roman"/>
              </a:rPr>
              <a:t> </a:t>
            </a:r>
            <a:r>
              <a:rPr lang="en-IN" dirty="0" smtClean="0">
                <a:effectLst/>
                <a:latin typeface="Times New Roman"/>
                <a:ea typeface="Calibri"/>
                <a:cs typeface="Times New Roman"/>
              </a:rPr>
              <a:t>a series of openings that connect the inside of the throat to the outside of the “neck”. These are often, but not always, used as gills.</a:t>
            </a:r>
            <a:endParaRPr lang="en-IN" sz="1400" dirty="0">
              <a:ea typeface="Calibri"/>
              <a:cs typeface="Times New Roman"/>
            </a:endParaRPr>
          </a:p>
          <a:p>
            <a:pPr marL="342900" lvl="0" indent="-342900" algn="just">
              <a:lnSpc>
                <a:spcPct val="200000"/>
              </a:lnSpc>
              <a:spcAft>
                <a:spcPts val="0"/>
              </a:spcAft>
              <a:buFont typeface="+mj-lt"/>
              <a:buAutoNum type="arabicPeriod"/>
            </a:pPr>
            <a:r>
              <a:rPr lang="en-IN" b="1" dirty="0" smtClean="0">
                <a:solidFill>
                  <a:srgbClr val="FF0000"/>
                </a:solidFill>
                <a:effectLst/>
                <a:latin typeface="Times New Roman"/>
                <a:ea typeface="Calibri"/>
                <a:cs typeface="Times New Roman"/>
              </a:rPr>
              <a:t>Dorsal tubular nerve cord:</a:t>
            </a:r>
            <a:r>
              <a:rPr lang="en-IN" dirty="0" smtClean="0">
                <a:solidFill>
                  <a:srgbClr val="FF0000"/>
                </a:solidFill>
                <a:effectLst/>
                <a:latin typeface="Times New Roman"/>
                <a:ea typeface="Calibri"/>
                <a:cs typeface="Times New Roman"/>
              </a:rPr>
              <a:t> </a:t>
            </a:r>
            <a:r>
              <a:rPr lang="en-IN" dirty="0" smtClean="0">
                <a:effectLst/>
                <a:latin typeface="Times New Roman"/>
                <a:ea typeface="Calibri"/>
                <a:cs typeface="Times New Roman"/>
              </a:rPr>
              <a:t>A bundle of nerve fibres which runs down the “back”. It connects the brain with the lateral muscles and other organs.</a:t>
            </a:r>
            <a:endParaRPr lang="en-IN" sz="1400" dirty="0">
              <a:ea typeface="Calibri"/>
              <a:cs typeface="Times New Roman"/>
            </a:endParaRPr>
          </a:p>
          <a:p>
            <a:pPr marL="342900" lvl="0" indent="-342900" algn="just">
              <a:lnSpc>
                <a:spcPct val="200000"/>
              </a:lnSpc>
              <a:spcAft>
                <a:spcPts val="0"/>
              </a:spcAft>
              <a:buFont typeface="+mj-lt"/>
              <a:buAutoNum type="arabicPeriod"/>
            </a:pPr>
            <a:r>
              <a:rPr lang="en-IN" b="1" dirty="0" smtClean="0">
                <a:solidFill>
                  <a:srgbClr val="FF0000"/>
                </a:solidFill>
                <a:effectLst/>
                <a:latin typeface="Times New Roman"/>
                <a:ea typeface="Calibri"/>
                <a:cs typeface="Times New Roman"/>
              </a:rPr>
              <a:t>Notochord:</a:t>
            </a:r>
            <a:r>
              <a:rPr lang="en-IN" dirty="0" smtClean="0">
                <a:effectLst/>
                <a:latin typeface="Times New Roman"/>
                <a:ea typeface="Calibri"/>
                <a:cs typeface="Times New Roman"/>
              </a:rPr>
              <a:t> cartilaginous rod running underneath, and supporting, the nerve cord.</a:t>
            </a:r>
            <a:endParaRPr lang="en-IN" sz="1400" dirty="0">
              <a:ea typeface="Calibri"/>
              <a:cs typeface="Times New Roman"/>
            </a:endParaRPr>
          </a:p>
          <a:p>
            <a:pPr marL="342900" lvl="0" indent="-342900" algn="just">
              <a:lnSpc>
                <a:spcPct val="200000"/>
              </a:lnSpc>
              <a:spcAft>
                <a:spcPts val="1000"/>
              </a:spcAft>
              <a:buFont typeface="+mj-lt"/>
              <a:buAutoNum type="arabicPeriod"/>
            </a:pPr>
            <a:r>
              <a:rPr lang="en-IN" b="1" dirty="0" smtClean="0">
                <a:solidFill>
                  <a:srgbClr val="FF0000"/>
                </a:solidFill>
                <a:effectLst/>
                <a:latin typeface="Times New Roman"/>
                <a:ea typeface="Calibri"/>
                <a:cs typeface="Times New Roman"/>
              </a:rPr>
              <a:t>Post-anal tail:</a:t>
            </a:r>
            <a:r>
              <a:rPr lang="en-IN" b="1" dirty="0" smtClean="0">
                <a:effectLst/>
                <a:latin typeface="Times New Roman"/>
                <a:ea typeface="Calibri"/>
                <a:cs typeface="Times New Roman"/>
              </a:rPr>
              <a:t> </a:t>
            </a:r>
            <a:r>
              <a:rPr lang="en-IN" dirty="0" smtClean="0">
                <a:effectLst/>
                <a:latin typeface="Times New Roman"/>
                <a:ea typeface="Calibri"/>
                <a:cs typeface="Times New Roman"/>
              </a:rPr>
              <a:t>Extensions of the body post the anal opening.</a:t>
            </a:r>
            <a:endParaRPr lang="en-IN" sz="1400" dirty="0">
              <a:ea typeface="Calibri"/>
              <a:cs typeface="Times New Roman"/>
            </a:endParaRPr>
          </a:p>
        </p:txBody>
      </p:sp>
      <p:pic>
        <p:nvPicPr>
          <p:cNvPr id="3" name="Picture 2"/>
          <p:cNvPicPr/>
          <p:nvPr/>
        </p:nvPicPr>
        <p:blipFill rotWithShape="1">
          <a:blip r:embed="rId2"/>
          <a:srcRect l="25481" t="27081" r="18430" b="20753"/>
          <a:stretch/>
        </p:blipFill>
        <p:spPr bwMode="auto">
          <a:xfrm>
            <a:off x="1637310" y="3501008"/>
            <a:ext cx="5815010" cy="3289871"/>
          </a:xfrm>
          <a:prstGeom prst="rect">
            <a:avLst/>
          </a:prstGeom>
          <a:ln>
            <a:solidFill>
              <a:srgbClr val="4F81BD"/>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7411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856984" cy="6406882"/>
          </a:xfrm>
          <a:prstGeom prst="rect">
            <a:avLst/>
          </a:prstGeom>
        </p:spPr>
        <p:txBody>
          <a:bodyPr wrap="square">
            <a:spAutoFit/>
          </a:bodyPr>
          <a:lstStyle/>
          <a:p>
            <a:pPr algn="just">
              <a:lnSpc>
                <a:spcPct val="150000"/>
              </a:lnSpc>
              <a:spcAft>
                <a:spcPts val="1000"/>
              </a:spcAft>
            </a:pPr>
            <a:r>
              <a:rPr lang="en-IN" sz="2400" b="1" i="1" dirty="0" smtClean="0">
                <a:solidFill>
                  <a:schemeClr val="accent2">
                    <a:lumMod val="75000"/>
                  </a:schemeClr>
                </a:solidFill>
                <a:effectLst/>
                <a:latin typeface="TimesNewRomanPS-BoldItalicMT"/>
                <a:ea typeface="Calibri"/>
                <a:cs typeface="TimesNewRomanPS-BoldItalicMT"/>
              </a:rPr>
              <a:t>GENERAL CHARACTERSTICS OF CHORDATES:</a:t>
            </a:r>
            <a:endParaRPr lang="en-IN" dirty="0">
              <a:solidFill>
                <a:schemeClr val="accent2">
                  <a:lumMod val="75000"/>
                </a:schemeClr>
              </a:solidFill>
              <a:ea typeface="Calibri"/>
              <a:cs typeface="Times New Roman"/>
            </a:endParaRPr>
          </a:p>
          <a:p>
            <a:pPr marL="342900" lvl="0" indent="-342900">
              <a:lnSpc>
                <a:spcPct val="200000"/>
              </a:lnSpc>
              <a:spcAft>
                <a:spcPts val="0"/>
              </a:spcAft>
              <a:buFont typeface="Wingdings"/>
              <a:buChar char=""/>
            </a:pPr>
            <a:r>
              <a:rPr lang="en-IN" dirty="0" smtClean="0">
                <a:solidFill>
                  <a:srgbClr val="FF0000"/>
                </a:solidFill>
                <a:effectLst/>
                <a:latin typeface="Times New Roman"/>
                <a:ea typeface="Calibri"/>
                <a:cs typeface="Times New Roman"/>
              </a:rPr>
              <a:t>Aquatic, aerial or terrestrial all free living </a:t>
            </a:r>
            <a:r>
              <a:rPr lang="en-IN" dirty="0" smtClean="0">
                <a:effectLst/>
                <a:latin typeface="Times New Roman"/>
                <a:ea typeface="Calibri"/>
                <a:cs typeface="Times New Roman"/>
              </a:rPr>
              <a:t>with no fully parasitic forms.</a:t>
            </a:r>
            <a:endParaRPr lang="en-IN" sz="1400" dirty="0">
              <a:ea typeface="Calibri"/>
              <a:cs typeface="Times New Roman"/>
            </a:endParaRPr>
          </a:p>
          <a:p>
            <a:pPr marL="342900" lvl="0" indent="-342900">
              <a:lnSpc>
                <a:spcPct val="200000"/>
              </a:lnSpc>
              <a:spcAft>
                <a:spcPts val="0"/>
              </a:spcAft>
              <a:buFont typeface="Wingdings"/>
              <a:buChar char=""/>
            </a:pPr>
            <a:r>
              <a:rPr lang="en-IN" dirty="0" smtClean="0">
                <a:solidFill>
                  <a:srgbClr val="FF0000"/>
                </a:solidFill>
                <a:effectLst/>
                <a:latin typeface="Times New Roman"/>
                <a:ea typeface="Calibri"/>
                <a:cs typeface="Times New Roman"/>
              </a:rPr>
              <a:t>Bilaterally symmetrical and </a:t>
            </a:r>
            <a:r>
              <a:rPr lang="en-IN" dirty="0" err="1" smtClean="0">
                <a:solidFill>
                  <a:srgbClr val="FF0000"/>
                </a:solidFill>
                <a:effectLst/>
                <a:latin typeface="Times New Roman"/>
                <a:ea typeface="Calibri"/>
                <a:cs typeface="Times New Roman"/>
              </a:rPr>
              <a:t>metamerically</a:t>
            </a:r>
            <a:r>
              <a:rPr lang="en-IN" dirty="0" smtClean="0">
                <a:solidFill>
                  <a:srgbClr val="FF0000"/>
                </a:solidFill>
                <a:effectLst/>
                <a:latin typeface="Times New Roman"/>
                <a:ea typeface="Calibri"/>
                <a:cs typeface="Times New Roman"/>
              </a:rPr>
              <a:t> segmented</a:t>
            </a:r>
            <a:r>
              <a:rPr lang="en-IN" dirty="0" smtClean="0">
                <a:effectLst/>
                <a:latin typeface="Times New Roman"/>
                <a:ea typeface="Calibri"/>
                <a:cs typeface="Times New Roman"/>
              </a:rPr>
              <a:t>.</a:t>
            </a:r>
            <a:endParaRPr lang="en-IN" sz="1400" dirty="0">
              <a:ea typeface="Calibri"/>
              <a:cs typeface="Times New Roman"/>
            </a:endParaRPr>
          </a:p>
          <a:p>
            <a:pPr marL="342900" lvl="0" indent="-342900">
              <a:lnSpc>
                <a:spcPct val="200000"/>
              </a:lnSpc>
              <a:spcAft>
                <a:spcPts val="0"/>
              </a:spcAft>
              <a:buFont typeface="Wingdings"/>
              <a:buChar char=""/>
            </a:pPr>
            <a:r>
              <a:rPr lang="en-IN" dirty="0" smtClean="0">
                <a:effectLst/>
                <a:latin typeface="Times New Roman"/>
                <a:ea typeface="Calibri"/>
                <a:cs typeface="Times New Roman"/>
              </a:rPr>
              <a:t>Exoskeleton often present well developed in most vertebrates.</a:t>
            </a:r>
            <a:endParaRPr lang="en-IN" sz="1400" dirty="0">
              <a:ea typeface="Calibri"/>
              <a:cs typeface="Times New Roman"/>
            </a:endParaRPr>
          </a:p>
          <a:p>
            <a:pPr marL="342900" lvl="0" indent="-342900">
              <a:lnSpc>
                <a:spcPct val="200000"/>
              </a:lnSpc>
              <a:spcAft>
                <a:spcPts val="0"/>
              </a:spcAft>
              <a:buFont typeface="Wingdings"/>
              <a:buChar char=""/>
            </a:pPr>
            <a:r>
              <a:rPr lang="en-IN" dirty="0" smtClean="0">
                <a:effectLst/>
                <a:latin typeface="Times New Roman"/>
                <a:ea typeface="Calibri"/>
                <a:cs typeface="Times New Roman"/>
              </a:rPr>
              <a:t>Body wall </a:t>
            </a:r>
            <a:r>
              <a:rPr lang="en-IN" dirty="0" smtClean="0">
                <a:solidFill>
                  <a:srgbClr val="FF0000"/>
                </a:solidFill>
                <a:effectLst/>
                <a:latin typeface="Times New Roman"/>
                <a:ea typeface="Calibri"/>
                <a:cs typeface="Times New Roman"/>
              </a:rPr>
              <a:t>triploblastic</a:t>
            </a:r>
            <a:r>
              <a:rPr lang="en-IN" dirty="0" smtClean="0">
                <a:effectLst/>
                <a:latin typeface="Times New Roman"/>
                <a:ea typeface="Calibri"/>
                <a:cs typeface="Times New Roman"/>
              </a:rPr>
              <a:t> with 3 germinal layers: ectoderm, mesoderm and endoderm.</a:t>
            </a:r>
            <a:endParaRPr lang="en-IN" sz="1400" dirty="0">
              <a:ea typeface="Calibri"/>
              <a:cs typeface="Times New Roman"/>
            </a:endParaRPr>
          </a:p>
          <a:p>
            <a:pPr marL="342900" lvl="0" indent="-342900">
              <a:lnSpc>
                <a:spcPct val="200000"/>
              </a:lnSpc>
              <a:spcAft>
                <a:spcPts val="0"/>
              </a:spcAft>
              <a:buFont typeface="Wingdings"/>
              <a:buChar char=""/>
            </a:pPr>
            <a:r>
              <a:rPr lang="en-IN" dirty="0" smtClean="0">
                <a:effectLst/>
                <a:latin typeface="Times New Roman"/>
                <a:ea typeface="Calibri"/>
                <a:cs typeface="Times New Roman"/>
              </a:rPr>
              <a:t>Coelomate animals </a:t>
            </a:r>
            <a:r>
              <a:rPr lang="en-IN" dirty="0" smtClean="0">
                <a:solidFill>
                  <a:srgbClr val="FF0000"/>
                </a:solidFill>
                <a:effectLst/>
                <a:latin typeface="Times New Roman"/>
                <a:ea typeface="Calibri"/>
                <a:cs typeface="Times New Roman"/>
              </a:rPr>
              <a:t>with a true coelom</a:t>
            </a:r>
            <a:r>
              <a:rPr lang="en-IN" dirty="0" smtClean="0">
                <a:effectLst/>
                <a:latin typeface="Times New Roman"/>
                <a:ea typeface="Calibri"/>
                <a:cs typeface="Times New Roman"/>
              </a:rPr>
              <a:t>, </a:t>
            </a:r>
            <a:r>
              <a:rPr lang="en-IN" dirty="0" err="1" smtClean="0">
                <a:effectLst/>
                <a:latin typeface="Times New Roman"/>
                <a:ea typeface="Calibri"/>
                <a:cs typeface="Times New Roman"/>
              </a:rPr>
              <a:t>enterocoelic</a:t>
            </a:r>
            <a:r>
              <a:rPr lang="en-IN" dirty="0" smtClean="0">
                <a:effectLst/>
                <a:latin typeface="Times New Roman"/>
                <a:ea typeface="Calibri"/>
                <a:cs typeface="Times New Roman"/>
              </a:rPr>
              <a:t> or </a:t>
            </a:r>
            <a:r>
              <a:rPr lang="en-IN" dirty="0" err="1" smtClean="0">
                <a:effectLst/>
                <a:latin typeface="Times New Roman"/>
                <a:ea typeface="Calibri"/>
                <a:cs typeface="Times New Roman"/>
              </a:rPr>
              <a:t>schizocoelic</a:t>
            </a:r>
            <a:r>
              <a:rPr lang="en-IN" dirty="0" smtClean="0">
                <a:effectLst/>
                <a:latin typeface="Times New Roman"/>
                <a:ea typeface="Calibri"/>
                <a:cs typeface="Times New Roman"/>
              </a:rPr>
              <a:t> in origin.</a:t>
            </a:r>
            <a:endParaRPr lang="en-IN" sz="1400" dirty="0">
              <a:ea typeface="Calibri"/>
              <a:cs typeface="Times New Roman"/>
            </a:endParaRPr>
          </a:p>
          <a:p>
            <a:pPr marL="342900" lvl="0" indent="-342900">
              <a:lnSpc>
                <a:spcPct val="200000"/>
              </a:lnSpc>
              <a:spcAft>
                <a:spcPts val="0"/>
              </a:spcAft>
              <a:buFont typeface="Wingdings"/>
              <a:buChar char=""/>
            </a:pPr>
            <a:r>
              <a:rPr lang="en-IN" dirty="0" smtClean="0">
                <a:effectLst/>
                <a:latin typeface="Times New Roman"/>
                <a:ea typeface="Calibri"/>
                <a:cs typeface="Times New Roman"/>
              </a:rPr>
              <a:t>A skeletal rod, the </a:t>
            </a:r>
            <a:r>
              <a:rPr lang="en-IN" dirty="0" smtClean="0">
                <a:solidFill>
                  <a:srgbClr val="FF0000"/>
                </a:solidFill>
                <a:effectLst/>
                <a:latin typeface="Times New Roman"/>
                <a:ea typeface="Calibri"/>
                <a:cs typeface="Times New Roman"/>
              </a:rPr>
              <a:t>notochord, present at some stage in life cycle</a:t>
            </a:r>
            <a:r>
              <a:rPr lang="en-IN" dirty="0" smtClean="0">
                <a:effectLst/>
                <a:latin typeface="Times New Roman"/>
                <a:ea typeface="Calibri"/>
                <a:cs typeface="Times New Roman"/>
              </a:rPr>
              <a:t>.</a:t>
            </a:r>
            <a:endParaRPr lang="en-IN" sz="1400" dirty="0">
              <a:ea typeface="Calibri"/>
              <a:cs typeface="Times New Roman"/>
            </a:endParaRPr>
          </a:p>
          <a:p>
            <a:pPr marL="342900" lvl="0" indent="-342900">
              <a:lnSpc>
                <a:spcPct val="200000"/>
              </a:lnSpc>
              <a:spcAft>
                <a:spcPts val="0"/>
              </a:spcAft>
              <a:buFont typeface="Wingdings"/>
              <a:buChar char=""/>
            </a:pPr>
            <a:r>
              <a:rPr lang="en-IN" dirty="0" smtClean="0">
                <a:effectLst/>
                <a:latin typeface="Times New Roman"/>
                <a:ea typeface="Calibri"/>
                <a:cs typeface="Times New Roman"/>
              </a:rPr>
              <a:t>Digestive system complete with digestive glands.</a:t>
            </a:r>
            <a:endParaRPr lang="en-IN" sz="1400" dirty="0">
              <a:ea typeface="Calibri"/>
              <a:cs typeface="Times New Roman"/>
            </a:endParaRPr>
          </a:p>
          <a:p>
            <a:pPr marL="342900" lvl="0" indent="-342900">
              <a:lnSpc>
                <a:spcPct val="200000"/>
              </a:lnSpc>
              <a:spcAft>
                <a:spcPts val="0"/>
              </a:spcAft>
              <a:buFont typeface="Wingdings"/>
              <a:buChar char=""/>
            </a:pPr>
            <a:r>
              <a:rPr lang="en-IN" dirty="0" smtClean="0">
                <a:effectLst/>
                <a:latin typeface="Times New Roman"/>
                <a:ea typeface="Calibri"/>
                <a:cs typeface="Times New Roman"/>
              </a:rPr>
              <a:t>Blood vascular system closed. Heart ventral with dorsal and ventral blood vessels.</a:t>
            </a:r>
            <a:endParaRPr lang="en-IN" sz="1400" dirty="0">
              <a:ea typeface="Calibri"/>
              <a:cs typeface="Times New Roman"/>
            </a:endParaRPr>
          </a:p>
          <a:p>
            <a:pPr marL="342900" lvl="0" indent="-342900">
              <a:lnSpc>
                <a:spcPct val="200000"/>
              </a:lnSpc>
              <a:spcAft>
                <a:spcPts val="0"/>
              </a:spcAft>
              <a:buFont typeface="Wingdings"/>
              <a:buChar char=""/>
            </a:pPr>
            <a:r>
              <a:rPr lang="en-IN" dirty="0" smtClean="0">
                <a:solidFill>
                  <a:srgbClr val="FF0000"/>
                </a:solidFill>
                <a:effectLst/>
                <a:latin typeface="Times New Roman"/>
                <a:ea typeface="Calibri"/>
                <a:cs typeface="Times New Roman"/>
              </a:rPr>
              <a:t>Hepatic portal system </a:t>
            </a:r>
            <a:r>
              <a:rPr lang="en-IN" dirty="0" smtClean="0">
                <a:effectLst/>
                <a:latin typeface="Times New Roman"/>
                <a:ea typeface="Calibri"/>
                <a:cs typeface="Times New Roman"/>
              </a:rPr>
              <a:t>well developed.</a:t>
            </a:r>
            <a:endParaRPr lang="en-IN" sz="1400" dirty="0">
              <a:ea typeface="Calibri"/>
              <a:cs typeface="Times New Roman"/>
            </a:endParaRPr>
          </a:p>
          <a:p>
            <a:pPr marL="342900" lvl="0" indent="-342900">
              <a:lnSpc>
                <a:spcPct val="200000"/>
              </a:lnSpc>
              <a:spcAft>
                <a:spcPts val="1000"/>
              </a:spcAft>
              <a:buFont typeface="Wingdings"/>
              <a:buChar char=""/>
            </a:pPr>
            <a:r>
              <a:rPr lang="en-IN" dirty="0" smtClean="0">
                <a:effectLst/>
                <a:latin typeface="Times New Roman"/>
                <a:ea typeface="Calibri"/>
                <a:cs typeface="Times New Roman"/>
              </a:rPr>
              <a:t>Excretory system comprising proto- or </a:t>
            </a:r>
            <a:r>
              <a:rPr lang="en-IN" dirty="0" err="1" smtClean="0">
                <a:effectLst/>
                <a:latin typeface="Times New Roman"/>
                <a:ea typeface="Calibri"/>
                <a:cs typeface="Times New Roman"/>
              </a:rPr>
              <a:t>meso</a:t>
            </a:r>
            <a:r>
              <a:rPr lang="en-IN" dirty="0" smtClean="0">
                <a:effectLst/>
                <a:latin typeface="Times New Roman"/>
                <a:ea typeface="Calibri"/>
                <a:cs typeface="Times New Roman"/>
              </a:rPr>
              <a:t>- or meta-nephric </a:t>
            </a:r>
            <a:r>
              <a:rPr lang="en-IN" dirty="0" smtClean="0">
                <a:solidFill>
                  <a:srgbClr val="FF0000"/>
                </a:solidFill>
                <a:effectLst/>
                <a:latin typeface="Times New Roman"/>
                <a:ea typeface="Calibri"/>
                <a:cs typeface="Times New Roman"/>
              </a:rPr>
              <a:t>kidneys</a:t>
            </a:r>
            <a:r>
              <a:rPr lang="en-IN" dirty="0" smtClean="0">
                <a:effectLst/>
                <a:latin typeface="Times New Roman"/>
                <a:ea typeface="Calibri"/>
                <a:cs typeface="Times New Roman"/>
              </a:rPr>
              <a:t>.</a:t>
            </a:r>
            <a:endParaRPr lang="en-IN" sz="1400" dirty="0">
              <a:ea typeface="Calibri"/>
              <a:cs typeface="Times New Roman"/>
            </a:endParaRPr>
          </a:p>
        </p:txBody>
      </p:sp>
    </p:spTree>
    <p:extLst>
      <p:ext uri="{BB962C8B-B14F-4D97-AF65-F5344CB8AC3E}">
        <p14:creationId xmlns:p14="http://schemas.microsoft.com/office/powerpoint/2010/main" val="1437154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9392"/>
            <a:ext cx="6115328" cy="830677"/>
          </a:xfrm>
          <a:prstGeom prst="rect">
            <a:avLst/>
          </a:prstGeom>
        </p:spPr>
        <p:txBody>
          <a:bodyPr wrap="none">
            <a:spAutoFit/>
          </a:bodyPr>
          <a:lstStyle/>
          <a:p>
            <a:pPr>
              <a:lnSpc>
                <a:spcPct val="200000"/>
              </a:lnSpc>
              <a:spcAft>
                <a:spcPts val="1000"/>
              </a:spcAft>
            </a:pPr>
            <a:r>
              <a:rPr lang="en-IN" sz="2800" b="1" i="1" dirty="0" smtClean="0">
                <a:effectLst/>
                <a:latin typeface="TimesNewRomanPS-BoldItalicMT"/>
                <a:ea typeface="Calibri"/>
                <a:cs typeface="TimesNewRomanPS-BoldItalicMT"/>
              </a:rPr>
              <a:t>CLASSIFICATION OF CHORDATES</a:t>
            </a:r>
            <a:endParaRPr lang="en-IN" sz="2000" dirty="0">
              <a:ea typeface="Calibri"/>
              <a:cs typeface="Times New Roman"/>
            </a:endParaRPr>
          </a:p>
        </p:txBody>
      </p:sp>
      <p:pic>
        <p:nvPicPr>
          <p:cNvPr id="3" name="Picture 2"/>
          <p:cNvPicPr/>
          <p:nvPr/>
        </p:nvPicPr>
        <p:blipFill rotWithShape="1">
          <a:blip r:embed="rId2"/>
          <a:srcRect l="18429" t="16819" r="19551" b="7639"/>
          <a:stretch/>
        </p:blipFill>
        <p:spPr bwMode="auto">
          <a:xfrm>
            <a:off x="107504" y="692696"/>
            <a:ext cx="8964488" cy="61267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6922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314549"/>
          </a:xfrm>
          <a:prstGeom prst="rect">
            <a:avLst/>
          </a:prstGeom>
        </p:spPr>
        <p:txBody>
          <a:bodyPr wrap="square">
            <a:spAutoFit/>
          </a:bodyPr>
          <a:lstStyle/>
          <a:p>
            <a:pPr algn="just">
              <a:lnSpc>
                <a:spcPct val="200000"/>
              </a:lnSpc>
              <a:spcAft>
                <a:spcPts val="1000"/>
              </a:spcAft>
            </a:pPr>
            <a:r>
              <a:rPr lang="en-IN" b="1" dirty="0" smtClean="0">
                <a:solidFill>
                  <a:srgbClr val="7030A0"/>
                </a:solidFill>
                <a:effectLst/>
                <a:latin typeface="Times New Roman" pitchFamily="18" charset="0"/>
                <a:ea typeface="Calibri"/>
                <a:cs typeface="Times New Roman" pitchFamily="18" charset="0"/>
              </a:rPr>
              <a:t>Phylum </a:t>
            </a:r>
            <a:r>
              <a:rPr lang="en-IN" b="1" dirty="0" err="1" smtClean="0">
                <a:solidFill>
                  <a:srgbClr val="7030A0"/>
                </a:solidFill>
                <a:effectLst/>
                <a:latin typeface="Times New Roman" pitchFamily="18" charset="0"/>
                <a:ea typeface="Calibri"/>
                <a:cs typeface="Times New Roman" pitchFamily="18" charset="0"/>
              </a:rPr>
              <a:t>Chordata</a:t>
            </a:r>
            <a:r>
              <a:rPr lang="en-IN" b="1" dirty="0" smtClean="0">
                <a:solidFill>
                  <a:srgbClr val="7030A0"/>
                </a:solidFill>
                <a:effectLst/>
                <a:latin typeface="Times New Roman" pitchFamily="18" charset="0"/>
                <a:ea typeface="Calibri"/>
                <a:cs typeface="Times New Roman" pitchFamily="18" charset="0"/>
              </a:rPr>
              <a:t> has three subphyla:  </a:t>
            </a:r>
            <a:r>
              <a:rPr lang="en-IN" b="1" dirty="0" err="1" smtClean="0">
                <a:solidFill>
                  <a:srgbClr val="7030A0"/>
                </a:solidFill>
                <a:effectLst/>
                <a:latin typeface="Times New Roman" pitchFamily="18" charset="0"/>
                <a:ea typeface="Calibri"/>
                <a:cs typeface="Times New Roman" pitchFamily="18" charset="0"/>
              </a:rPr>
              <a:t>Urochordata</a:t>
            </a:r>
            <a:r>
              <a:rPr lang="en-IN" b="1" dirty="0" smtClean="0">
                <a:solidFill>
                  <a:srgbClr val="7030A0"/>
                </a:solidFill>
                <a:effectLst/>
                <a:latin typeface="Times New Roman" pitchFamily="18" charset="0"/>
                <a:ea typeface="Calibri"/>
                <a:cs typeface="Times New Roman" pitchFamily="18" charset="0"/>
              </a:rPr>
              <a:t>, </a:t>
            </a:r>
            <a:r>
              <a:rPr lang="en-IN" b="1" dirty="0" err="1" smtClean="0">
                <a:solidFill>
                  <a:srgbClr val="7030A0"/>
                </a:solidFill>
                <a:effectLst/>
                <a:latin typeface="Times New Roman" pitchFamily="18" charset="0"/>
                <a:ea typeface="Calibri"/>
                <a:cs typeface="Times New Roman" pitchFamily="18" charset="0"/>
              </a:rPr>
              <a:t>Cephalochordata</a:t>
            </a:r>
            <a:r>
              <a:rPr lang="en-IN" b="1" dirty="0" smtClean="0">
                <a:solidFill>
                  <a:srgbClr val="7030A0"/>
                </a:solidFill>
                <a:effectLst/>
                <a:latin typeface="Times New Roman" pitchFamily="18" charset="0"/>
                <a:ea typeface="Calibri"/>
                <a:cs typeface="Times New Roman" pitchFamily="18" charset="0"/>
              </a:rPr>
              <a:t> and Vertebrata.</a:t>
            </a:r>
            <a:endParaRPr lang="en-IN" b="1" dirty="0">
              <a:solidFill>
                <a:srgbClr val="7030A0"/>
              </a:solidFill>
              <a:latin typeface="Times New Roman" pitchFamily="18" charset="0"/>
              <a:ea typeface="Calibri"/>
              <a:cs typeface="Times New Roman" pitchFamily="18" charset="0"/>
            </a:endParaRPr>
          </a:p>
          <a:p>
            <a:pPr marL="342900" indent="-342900" algn="just">
              <a:lnSpc>
                <a:spcPct val="200000"/>
              </a:lnSpc>
              <a:buFont typeface="+mj-lt"/>
              <a:buAutoNum type="arabicPeriod"/>
            </a:pPr>
            <a:r>
              <a:rPr lang="en-IN" b="1" dirty="0" smtClean="0">
                <a:solidFill>
                  <a:srgbClr val="00B050"/>
                </a:solidFill>
                <a:effectLst/>
                <a:latin typeface="Times New Roman" pitchFamily="18" charset="0"/>
                <a:ea typeface="Calibri"/>
                <a:cs typeface="Times New Roman" pitchFamily="18" charset="0"/>
              </a:rPr>
              <a:t>Sub-phylum </a:t>
            </a:r>
            <a:r>
              <a:rPr lang="en-IN" b="1" dirty="0" err="1" smtClean="0">
                <a:solidFill>
                  <a:srgbClr val="00B050"/>
                </a:solidFill>
                <a:effectLst/>
                <a:latin typeface="Times New Roman" pitchFamily="18" charset="0"/>
                <a:ea typeface="Calibri"/>
                <a:cs typeface="Times New Roman" pitchFamily="18" charset="0"/>
              </a:rPr>
              <a:t>Urochordata</a:t>
            </a:r>
            <a:r>
              <a:rPr lang="en-IN" b="1" dirty="0" smtClean="0">
                <a:solidFill>
                  <a:srgbClr val="00B050"/>
                </a:solidFill>
                <a:effectLst/>
                <a:latin typeface="Times New Roman" pitchFamily="18" charset="0"/>
                <a:ea typeface="Calibri"/>
                <a:cs typeface="Times New Roman" pitchFamily="18" charset="0"/>
              </a:rPr>
              <a:t>:</a:t>
            </a:r>
            <a:endParaRPr lang="en-IN" dirty="0">
              <a:solidFill>
                <a:srgbClr val="00B050"/>
              </a:solidFill>
              <a:latin typeface="Times New Roman" pitchFamily="18" charset="0"/>
              <a:ea typeface="Calibri"/>
              <a:cs typeface="Times New Roman" pitchFamily="18" charset="0"/>
            </a:endParaRPr>
          </a:p>
          <a:p>
            <a:pPr marL="285750" indent="-285750" algn="just">
              <a:lnSpc>
                <a:spcPct val="200000"/>
              </a:lnSpc>
              <a:buFont typeface="Wingdings" pitchFamily="2" charset="2"/>
              <a:buChar char="Ø"/>
            </a:pPr>
            <a:r>
              <a:rPr lang="en-IN" dirty="0" smtClean="0">
                <a:effectLst/>
                <a:latin typeface="Times New Roman" pitchFamily="18" charset="0"/>
                <a:ea typeface="Calibri"/>
                <a:cs typeface="Times New Roman" pitchFamily="18" charset="0"/>
              </a:rPr>
              <a:t>Marine, mostly sessile, filter-feeders. </a:t>
            </a:r>
          </a:p>
          <a:p>
            <a:pPr marL="285750" indent="-285750" algn="just">
              <a:lnSpc>
                <a:spcPct val="200000"/>
              </a:lnSpc>
              <a:buFont typeface="Wingdings" pitchFamily="2" charset="2"/>
              <a:buChar char="Ø"/>
            </a:pPr>
            <a:r>
              <a:rPr lang="en-IN" dirty="0" smtClean="0">
                <a:solidFill>
                  <a:srgbClr val="FF0000"/>
                </a:solidFill>
                <a:effectLst/>
                <a:latin typeface="Times New Roman" pitchFamily="18" charset="0"/>
                <a:ea typeface="Calibri"/>
                <a:cs typeface="Times New Roman" pitchFamily="18" charset="0"/>
              </a:rPr>
              <a:t>Notochord occurs only in the tail of the larva and disappears in the adult</a:t>
            </a:r>
            <a:r>
              <a:rPr lang="en-IN" dirty="0" smtClean="0">
                <a:effectLst/>
                <a:latin typeface="Times New Roman" pitchFamily="18" charset="0"/>
                <a:ea typeface="Calibri"/>
                <a:cs typeface="Times New Roman" pitchFamily="18" charset="0"/>
              </a:rPr>
              <a:t>.</a:t>
            </a:r>
          </a:p>
          <a:p>
            <a:pPr marL="285750" indent="-285750" algn="just">
              <a:lnSpc>
                <a:spcPct val="200000"/>
              </a:lnSpc>
              <a:buFont typeface="Wingdings" pitchFamily="2" charset="2"/>
              <a:buChar char="Ø"/>
            </a:pPr>
            <a:r>
              <a:rPr lang="en-IN" dirty="0" smtClean="0">
                <a:effectLst/>
                <a:latin typeface="Times New Roman"/>
                <a:ea typeface="Calibri"/>
                <a:cs typeface="Times New Roman"/>
              </a:rPr>
              <a:t>The tail does not persist throughout life, Example: </a:t>
            </a:r>
            <a:r>
              <a:rPr lang="en-IN" i="1" dirty="0" err="1" smtClean="0">
                <a:effectLst/>
                <a:latin typeface="Times New Roman"/>
                <a:ea typeface="Calibri"/>
                <a:cs typeface="Times New Roman"/>
              </a:rPr>
              <a:t>Herdmania</a:t>
            </a:r>
            <a:r>
              <a:rPr lang="en-IN" dirty="0" smtClean="0">
                <a:effectLst/>
                <a:latin typeface="Times New Roman"/>
                <a:ea typeface="Calibri"/>
                <a:cs typeface="Times New Roman"/>
              </a:rPr>
              <a:t>, </a:t>
            </a:r>
            <a:r>
              <a:rPr lang="en-IN" i="1" dirty="0" err="1" smtClean="0">
                <a:effectLst/>
                <a:latin typeface="Times New Roman"/>
                <a:ea typeface="Calibri"/>
                <a:cs typeface="Times New Roman"/>
              </a:rPr>
              <a:t>Doliolum</a:t>
            </a:r>
            <a:r>
              <a:rPr lang="en-IN" dirty="0" smtClean="0">
                <a:effectLst/>
                <a:latin typeface="Times New Roman"/>
                <a:ea typeface="Calibri"/>
                <a:cs typeface="Times New Roman"/>
              </a:rPr>
              <a:t>, and </a:t>
            </a:r>
            <a:r>
              <a:rPr lang="en-IN" i="1" dirty="0" err="1" smtClean="0">
                <a:effectLst/>
                <a:latin typeface="Times New Roman"/>
                <a:ea typeface="Calibri"/>
                <a:cs typeface="Times New Roman"/>
              </a:rPr>
              <a:t>Ciona</a:t>
            </a:r>
            <a:r>
              <a:rPr lang="en-IN" i="1" dirty="0" smtClean="0">
                <a:effectLst/>
                <a:latin typeface="Times New Roman"/>
                <a:ea typeface="Calibri"/>
                <a:cs typeface="Times New Roman"/>
              </a:rPr>
              <a:t>.</a:t>
            </a:r>
            <a:r>
              <a:rPr lang="en-IN" sz="1400" dirty="0">
                <a:ea typeface="Calibri"/>
                <a:cs typeface="Times New Roman"/>
              </a:rPr>
              <a:t> </a:t>
            </a:r>
            <a:endParaRPr lang="en-IN" sz="1400" dirty="0" smtClean="0">
              <a:ea typeface="Calibri"/>
              <a:cs typeface="Times New Roman"/>
            </a:endParaRPr>
          </a:p>
          <a:p>
            <a:pPr algn="just">
              <a:lnSpc>
                <a:spcPct val="200000"/>
              </a:lnSpc>
            </a:pPr>
            <a:r>
              <a:rPr lang="en-IN" b="1" dirty="0" smtClean="0">
                <a:solidFill>
                  <a:srgbClr val="00B050"/>
                </a:solidFill>
                <a:effectLst/>
                <a:latin typeface="Times New Roman"/>
                <a:ea typeface="Calibri"/>
              </a:rPr>
              <a:t>2. Sub-phylum </a:t>
            </a:r>
            <a:r>
              <a:rPr lang="en-IN" b="1" dirty="0" err="1" smtClean="0">
                <a:solidFill>
                  <a:srgbClr val="00B050"/>
                </a:solidFill>
                <a:effectLst/>
                <a:latin typeface="Times New Roman"/>
                <a:ea typeface="Calibri"/>
              </a:rPr>
              <a:t>Cephalochordata</a:t>
            </a:r>
            <a:r>
              <a:rPr lang="en-IN" b="1" dirty="0" smtClean="0">
                <a:solidFill>
                  <a:srgbClr val="00B050"/>
                </a:solidFill>
                <a:effectLst/>
                <a:latin typeface="Times New Roman"/>
                <a:ea typeface="Calibri"/>
              </a:rPr>
              <a:t>:</a:t>
            </a:r>
            <a:endParaRPr lang="en-IN" dirty="0">
              <a:solidFill>
                <a:srgbClr val="00B050"/>
              </a:solidFill>
              <a:latin typeface="Times New Roman"/>
              <a:ea typeface="Calibri"/>
            </a:endParaRPr>
          </a:p>
          <a:p>
            <a:pPr marL="285750" indent="-285750" algn="just">
              <a:lnSpc>
                <a:spcPct val="200000"/>
              </a:lnSpc>
              <a:buFont typeface="Wingdings" pitchFamily="2" charset="2"/>
              <a:buChar char="Ø"/>
            </a:pPr>
            <a:r>
              <a:rPr lang="en-IN" dirty="0" smtClean="0">
                <a:effectLst/>
                <a:latin typeface="Times New Roman"/>
                <a:ea typeface="Calibri"/>
              </a:rPr>
              <a:t>Notochord extends to the tip of the snout and persists throughout life.</a:t>
            </a:r>
          </a:p>
          <a:p>
            <a:pPr marL="285750" indent="-285750" algn="just">
              <a:lnSpc>
                <a:spcPct val="200000"/>
              </a:lnSpc>
              <a:buFont typeface="Wingdings" pitchFamily="2" charset="2"/>
              <a:buChar char="Ø"/>
            </a:pPr>
            <a:r>
              <a:rPr lang="en-IN" dirty="0" smtClean="0">
                <a:solidFill>
                  <a:srgbClr val="FF0000"/>
                </a:solidFill>
                <a:effectLst/>
                <a:latin typeface="Times New Roman"/>
                <a:ea typeface="Calibri"/>
              </a:rPr>
              <a:t>Tail persists throughout life, </a:t>
            </a:r>
            <a:r>
              <a:rPr lang="en-IN" dirty="0" smtClean="0">
                <a:effectLst/>
                <a:latin typeface="Times New Roman"/>
                <a:ea typeface="Calibri"/>
              </a:rPr>
              <a:t>Example:</a:t>
            </a:r>
            <a:r>
              <a:rPr lang="en-IN" i="1" dirty="0" smtClean="0">
                <a:effectLst/>
                <a:latin typeface="Times New Roman"/>
                <a:ea typeface="Calibri"/>
              </a:rPr>
              <a:t> Amphioxus.</a:t>
            </a:r>
            <a:endParaRPr lang="en-IN" dirty="0">
              <a:latin typeface="Times New Roman"/>
              <a:ea typeface="Calibri"/>
            </a:endParaRPr>
          </a:p>
          <a:p>
            <a:pPr algn="just">
              <a:lnSpc>
                <a:spcPct val="200000"/>
              </a:lnSpc>
            </a:pPr>
            <a:r>
              <a:rPr lang="en-IN" b="1" dirty="0" smtClean="0">
                <a:solidFill>
                  <a:srgbClr val="00B050"/>
                </a:solidFill>
                <a:effectLst/>
                <a:latin typeface="Times New Roman"/>
                <a:ea typeface="Calibri"/>
              </a:rPr>
              <a:t>3. Sub-phylum Vertebrate:</a:t>
            </a:r>
            <a:r>
              <a:rPr lang="en-IN" dirty="0" smtClean="0">
                <a:solidFill>
                  <a:srgbClr val="00B050"/>
                </a:solidFill>
                <a:effectLst/>
                <a:latin typeface="Times New Roman"/>
                <a:ea typeface="Calibri"/>
              </a:rPr>
              <a:t> </a:t>
            </a:r>
          </a:p>
          <a:p>
            <a:pPr marL="285750" indent="-285750" algn="just">
              <a:lnSpc>
                <a:spcPct val="200000"/>
              </a:lnSpc>
              <a:buFont typeface="Wingdings" pitchFamily="2" charset="2"/>
              <a:buChar char="Ø"/>
            </a:pPr>
            <a:r>
              <a:rPr lang="en-IN" dirty="0" smtClean="0">
                <a:effectLst/>
                <a:latin typeface="Times New Roman"/>
                <a:ea typeface="Calibri"/>
              </a:rPr>
              <a:t>Notochord replaced by </a:t>
            </a:r>
            <a:r>
              <a:rPr lang="en-IN" dirty="0" smtClean="0">
                <a:solidFill>
                  <a:srgbClr val="FF0000"/>
                </a:solidFill>
                <a:effectLst/>
                <a:latin typeface="Times New Roman"/>
                <a:ea typeface="Calibri"/>
              </a:rPr>
              <a:t>vertebral column (back bone).</a:t>
            </a:r>
          </a:p>
          <a:p>
            <a:pPr marL="285750" indent="-285750" algn="just">
              <a:lnSpc>
                <a:spcPct val="200000"/>
              </a:lnSpc>
              <a:buFont typeface="Wingdings" pitchFamily="2" charset="2"/>
              <a:buChar char="Ø"/>
            </a:pPr>
            <a:r>
              <a:rPr lang="en-IN" dirty="0" smtClean="0">
                <a:effectLst/>
                <a:latin typeface="Times New Roman"/>
                <a:ea typeface="Calibri"/>
              </a:rPr>
              <a:t>Dorsal tubular nerve cord present which is divided into brain and spinal cord.</a:t>
            </a:r>
            <a:endParaRPr lang="en-IN" dirty="0">
              <a:ea typeface="Calibri"/>
              <a:cs typeface="Times New Roman"/>
            </a:endParaRPr>
          </a:p>
        </p:txBody>
      </p:sp>
    </p:spTree>
    <p:extLst>
      <p:ext uri="{BB962C8B-B14F-4D97-AF65-F5344CB8AC3E}">
        <p14:creationId xmlns:p14="http://schemas.microsoft.com/office/powerpoint/2010/main" val="1086575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3662" t="24455" r="34915" b="15132"/>
          <a:stretch/>
        </p:blipFill>
        <p:spPr bwMode="auto">
          <a:xfrm>
            <a:off x="944880" y="72008"/>
            <a:ext cx="6867480" cy="450912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90145" y="4693308"/>
            <a:ext cx="8856984" cy="2169825"/>
          </a:xfrm>
          <a:prstGeom prst="rect">
            <a:avLst/>
          </a:prstGeom>
        </p:spPr>
        <p:txBody>
          <a:bodyPr wrap="square">
            <a:spAutoFit/>
          </a:bodyPr>
          <a:lstStyle/>
          <a:p>
            <a:pPr algn="just">
              <a:lnSpc>
                <a:spcPct val="150000"/>
              </a:lnSpc>
              <a:spcAft>
                <a:spcPts val="0"/>
              </a:spcAft>
            </a:pPr>
            <a:r>
              <a:rPr lang="en-IN" b="1" dirty="0" smtClean="0">
                <a:effectLst/>
                <a:latin typeface="Times New Roman" pitchFamily="18" charset="0"/>
                <a:ea typeface="Calibri"/>
                <a:cs typeface="Times New Roman" pitchFamily="18" charset="0"/>
              </a:rPr>
              <a:t>The chordates are of various body forms but they all have notochord, dorsal tubular nerve cord, pharyngeal slits and a post anal tail at some stage of </a:t>
            </a:r>
            <a:r>
              <a:rPr lang="en-IN" b="1" dirty="0" err="1" smtClean="0">
                <a:effectLst/>
                <a:latin typeface="Times New Roman" pitchFamily="18" charset="0"/>
                <a:ea typeface="Calibri"/>
                <a:cs typeface="Times New Roman" pitchFamily="18" charset="0"/>
              </a:rPr>
              <a:t>life.Various</a:t>
            </a:r>
            <a:r>
              <a:rPr lang="en-IN" b="1" dirty="0" smtClean="0">
                <a:effectLst/>
                <a:latin typeface="Times New Roman" pitchFamily="18" charset="0"/>
                <a:ea typeface="Calibri"/>
                <a:cs typeface="Times New Roman" pitchFamily="18" charset="0"/>
              </a:rPr>
              <a:t> theories have been proposed to explain the origin and evolution of chordates but none of them is completely satisfactory. However, it is believed that they evolve sometimes before Cambrians. The most advanced forms of chordates are mammals.</a:t>
            </a:r>
            <a:endParaRPr lang="en-IN" sz="1400" b="1"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484226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TotalTime>
  <Words>465</Words>
  <Application>Microsoft Office PowerPoint</Application>
  <PresentationFormat>On-screen Show (4:3)</PresentationFormat>
  <Paragraphs>37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13</cp:revision>
  <dcterms:created xsi:type="dcterms:W3CDTF">2022-10-25T06:14:43Z</dcterms:created>
  <dcterms:modified xsi:type="dcterms:W3CDTF">2023-08-15T15:10:14Z</dcterms:modified>
</cp:coreProperties>
</file>