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D8EC6DF-FAF5-43AB-B820-0DB08F2D6BE5}"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84631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8EC6DF-FAF5-43AB-B820-0DB08F2D6BE5}"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189030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8EC6DF-FAF5-43AB-B820-0DB08F2D6BE5}"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267623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D8EC6DF-FAF5-43AB-B820-0DB08F2D6BE5}"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36740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EC6DF-FAF5-43AB-B820-0DB08F2D6BE5}"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149115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D8EC6DF-FAF5-43AB-B820-0DB08F2D6BE5}" type="datetimeFigureOut">
              <a:rPr lang="en-IN" smtClean="0"/>
              <a:t>14-11-2022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1999032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D8EC6DF-FAF5-43AB-B820-0DB08F2D6BE5}" type="datetimeFigureOut">
              <a:rPr lang="en-IN" smtClean="0"/>
              <a:t>14-11-2022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235558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D8EC6DF-FAF5-43AB-B820-0DB08F2D6BE5}" type="datetimeFigureOut">
              <a:rPr lang="en-IN" smtClean="0"/>
              <a:t>14-11-2022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49407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EC6DF-FAF5-43AB-B820-0DB08F2D6BE5}" type="datetimeFigureOut">
              <a:rPr lang="en-IN" smtClean="0"/>
              <a:t>14-11-2022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22121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EC6DF-FAF5-43AB-B820-0DB08F2D6BE5}" type="datetimeFigureOut">
              <a:rPr lang="en-IN" smtClean="0"/>
              <a:t>14-11-2022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426717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EC6DF-FAF5-43AB-B820-0DB08F2D6BE5}" type="datetimeFigureOut">
              <a:rPr lang="en-IN" smtClean="0"/>
              <a:t>14-11-2022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858850-8C6E-4E6E-94D3-4ADC41E12D6E}" type="slidenum">
              <a:rPr lang="en-IN" smtClean="0"/>
              <a:t>‹#›</a:t>
            </a:fld>
            <a:endParaRPr lang="en-IN"/>
          </a:p>
        </p:txBody>
      </p:sp>
    </p:spTree>
    <p:extLst>
      <p:ext uri="{BB962C8B-B14F-4D97-AF65-F5344CB8AC3E}">
        <p14:creationId xmlns:p14="http://schemas.microsoft.com/office/powerpoint/2010/main" val="204865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EC6DF-FAF5-43AB-B820-0DB08F2D6BE5}" type="datetimeFigureOut">
              <a:rPr lang="en-IN" smtClean="0"/>
              <a:t>14-11-2022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58850-8C6E-4E6E-94D3-4ADC41E12D6E}" type="slidenum">
              <a:rPr lang="en-IN" smtClean="0"/>
              <a:t>‹#›</a:t>
            </a:fld>
            <a:endParaRPr lang="en-IN"/>
          </a:p>
        </p:txBody>
      </p:sp>
    </p:spTree>
    <p:extLst>
      <p:ext uri="{BB962C8B-B14F-4D97-AF65-F5344CB8AC3E}">
        <p14:creationId xmlns:p14="http://schemas.microsoft.com/office/powerpoint/2010/main" val="2865443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969" y="95865"/>
            <a:ext cx="6110968" cy="752578"/>
          </a:xfrm>
          <a:prstGeom prst="rect">
            <a:avLst/>
          </a:prstGeom>
        </p:spPr>
        <p:txBody>
          <a:bodyPr wrap="none">
            <a:spAutoFit/>
          </a:bodyPr>
          <a:lstStyle/>
          <a:p>
            <a:pPr algn="ctr">
              <a:lnSpc>
                <a:spcPct val="115000"/>
              </a:lnSpc>
              <a:spcAft>
                <a:spcPts val="1000"/>
              </a:spcAft>
            </a:pPr>
            <a:r>
              <a:rPr lang="en-IN" sz="4000" b="1" dirty="0" smtClean="0">
                <a:solidFill>
                  <a:srgbClr val="943634"/>
                </a:solidFill>
                <a:effectLst/>
                <a:latin typeface="Verdana"/>
                <a:ea typeface="Calibri"/>
                <a:cs typeface="Times New Roman"/>
              </a:rPr>
              <a:t>Vision in </a:t>
            </a:r>
            <a:r>
              <a:rPr lang="en-IN" sz="4000" b="1" dirty="0" err="1" smtClean="0">
                <a:solidFill>
                  <a:srgbClr val="943634"/>
                </a:solidFill>
                <a:effectLst/>
                <a:latin typeface="Verdana"/>
                <a:ea typeface="Calibri"/>
                <a:cs typeface="Times New Roman"/>
              </a:rPr>
              <a:t>Arthropoda</a:t>
            </a:r>
            <a:endParaRPr lang="en-IN" sz="1600" dirty="0">
              <a:ea typeface="Calibri"/>
              <a:cs typeface="Times New Roman"/>
            </a:endParaRPr>
          </a:p>
        </p:txBody>
      </p:sp>
      <p:pic>
        <p:nvPicPr>
          <p:cNvPr id="5" name="Picture 4"/>
          <p:cNvPicPr/>
          <p:nvPr/>
        </p:nvPicPr>
        <p:blipFill rotWithShape="1">
          <a:blip r:embed="rId2"/>
          <a:srcRect l="15399" t="18482" r="14096" b="13531"/>
          <a:stretch/>
        </p:blipFill>
        <p:spPr bwMode="auto">
          <a:xfrm>
            <a:off x="107504" y="848443"/>
            <a:ext cx="8784976" cy="5892925"/>
          </a:xfrm>
          <a:prstGeom prst="rect">
            <a:avLst/>
          </a:prstGeom>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241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7384"/>
            <a:ext cx="8928992" cy="7001917"/>
          </a:xfrm>
          <a:prstGeom prst="rect">
            <a:avLst/>
          </a:prstGeom>
        </p:spPr>
        <p:txBody>
          <a:bodyPr wrap="square">
            <a:spAutoFit/>
          </a:bodyPr>
          <a:lstStyle/>
          <a:p>
            <a:pPr algn="just">
              <a:lnSpc>
                <a:spcPct val="150000"/>
              </a:lnSpc>
              <a:spcAft>
                <a:spcPts val="1500"/>
              </a:spcAft>
            </a:pPr>
            <a:r>
              <a:rPr lang="en-IN" b="1" i="1" spc="15" dirty="0" smtClean="0">
                <a:effectLst/>
                <a:latin typeface="Arial Black"/>
                <a:ea typeface="Times New Roman"/>
              </a:rPr>
              <a:t>THE MOSAIC VISION</a:t>
            </a:r>
            <a:endParaRPr lang="en-IN" sz="1600" dirty="0" smtClean="0">
              <a:effectLst/>
              <a:latin typeface="Times New Roman"/>
              <a:ea typeface="Times New Roman"/>
            </a:endParaRPr>
          </a:p>
          <a:p>
            <a:pPr indent="457200" algn="just">
              <a:lnSpc>
                <a:spcPct val="150000"/>
              </a:lnSpc>
              <a:spcAft>
                <a:spcPts val="1500"/>
              </a:spcAft>
            </a:pPr>
            <a:r>
              <a:rPr lang="en-IN" sz="2100" spc="15" dirty="0" smtClean="0">
                <a:effectLst/>
                <a:latin typeface="Times New Roman"/>
                <a:ea typeface="Times New Roman"/>
              </a:rPr>
              <a:t>The compound eye is incapable of giving distant vision and sharp vision but is efficient in picking up motion and in </a:t>
            </a:r>
            <a:r>
              <a:rPr lang="en-IN" sz="2100" spc="15" dirty="0" smtClean="0">
                <a:solidFill>
                  <a:srgbClr val="FF0000"/>
                </a:solidFill>
                <a:effectLst/>
                <a:latin typeface="Times New Roman"/>
                <a:ea typeface="Times New Roman"/>
              </a:rPr>
              <a:t>providing 360° view</a:t>
            </a:r>
            <a:r>
              <a:rPr lang="en-IN" sz="2100" spc="15" dirty="0" smtClean="0">
                <a:effectLst/>
                <a:latin typeface="Times New Roman"/>
                <a:ea typeface="Times New Roman"/>
              </a:rPr>
              <a:t>, as it is large globular and mounted on a movable stalk. Each </a:t>
            </a:r>
            <a:r>
              <a:rPr lang="en-IN" sz="2100" spc="15" dirty="0" err="1" smtClean="0">
                <a:effectLst/>
                <a:latin typeface="Times New Roman"/>
                <a:ea typeface="Times New Roman"/>
              </a:rPr>
              <a:t>ommatidium</a:t>
            </a:r>
            <a:r>
              <a:rPr lang="en-IN" sz="2100" spc="15" dirty="0" smtClean="0">
                <a:effectLst/>
                <a:latin typeface="Times New Roman"/>
                <a:ea typeface="Times New Roman"/>
              </a:rPr>
              <a:t> is capable of producing an independent image of a small part of the object seen and not the entire object. </a:t>
            </a:r>
            <a:r>
              <a:rPr lang="en-IN" sz="2100" spc="15" dirty="0" smtClean="0">
                <a:solidFill>
                  <a:srgbClr val="FF0000"/>
                </a:solidFill>
                <a:effectLst/>
                <a:latin typeface="Times New Roman"/>
                <a:ea typeface="Times New Roman"/>
              </a:rPr>
              <a:t>All these small images are combined in the brain to form a complete image of the object that is made of small dots or mosaic of dots and hence it is called mosaic vision.</a:t>
            </a:r>
            <a:r>
              <a:rPr lang="en-IN" sz="2100" spc="15" dirty="0" smtClean="0">
                <a:effectLst/>
                <a:latin typeface="Times New Roman"/>
                <a:ea typeface="Times New Roman"/>
              </a:rPr>
              <a:t> The range of the compound eye is not more than a foot and hence no single </a:t>
            </a:r>
            <a:r>
              <a:rPr lang="en-IN" sz="2100" spc="15" dirty="0" err="1" smtClean="0">
                <a:effectLst/>
                <a:latin typeface="Times New Roman"/>
                <a:ea typeface="Times New Roman"/>
              </a:rPr>
              <a:t>ommatidium</a:t>
            </a:r>
            <a:r>
              <a:rPr lang="en-IN" sz="2100" spc="15" dirty="0" smtClean="0">
                <a:effectLst/>
                <a:latin typeface="Times New Roman"/>
                <a:ea typeface="Times New Roman"/>
              </a:rPr>
              <a:t> can perceive the entire object. Movement of the objects can be detected much more efficiently by the compound eye because as the object passes in front of the eye, the </a:t>
            </a:r>
            <a:r>
              <a:rPr lang="en-IN" sz="2100" spc="15" dirty="0" err="1" smtClean="0">
                <a:effectLst/>
                <a:latin typeface="Times New Roman"/>
                <a:ea typeface="Times New Roman"/>
              </a:rPr>
              <a:t>ommatidia</a:t>
            </a:r>
            <a:r>
              <a:rPr lang="en-IN" sz="2100" spc="15" dirty="0" smtClean="0">
                <a:effectLst/>
                <a:latin typeface="Times New Roman"/>
                <a:ea typeface="Times New Roman"/>
              </a:rPr>
              <a:t> switch on and off according to their location in relation to the object. This characteristic of the compound eye helps the animal in detecting the movement of the predators and escape before the latter can strike.</a:t>
            </a:r>
            <a:endParaRPr lang="en-IN" sz="2100" dirty="0">
              <a:effectLst/>
              <a:latin typeface="Times New Roman"/>
              <a:ea typeface="Times New Roman"/>
            </a:endParaRPr>
          </a:p>
        </p:txBody>
      </p:sp>
    </p:spTree>
    <p:extLst>
      <p:ext uri="{BB962C8B-B14F-4D97-AF65-F5344CB8AC3E}">
        <p14:creationId xmlns:p14="http://schemas.microsoft.com/office/powerpoint/2010/main" val="53533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1335"/>
            <a:ext cx="8928992" cy="6863417"/>
          </a:xfrm>
          <a:prstGeom prst="rect">
            <a:avLst/>
          </a:prstGeom>
        </p:spPr>
        <p:txBody>
          <a:bodyPr wrap="square">
            <a:spAutoFit/>
          </a:bodyPr>
          <a:lstStyle/>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Arthropods possess </a:t>
            </a:r>
            <a:r>
              <a:rPr lang="en-IN" sz="2000" b="1" dirty="0" smtClean="0">
                <a:solidFill>
                  <a:srgbClr val="FF0000"/>
                </a:solidFill>
                <a:effectLst/>
                <a:latin typeface="Times New Roman" pitchFamily="18" charset="0"/>
                <a:ea typeface="Calibri"/>
                <a:cs typeface="Times New Roman" pitchFamily="18" charset="0"/>
              </a:rPr>
              <a:t>simple</a:t>
            </a:r>
            <a:r>
              <a:rPr lang="en-IN" sz="2000" dirty="0" smtClean="0">
                <a:solidFill>
                  <a:srgbClr val="FF0000"/>
                </a:solidFill>
                <a:effectLst/>
                <a:latin typeface="Times New Roman" pitchFamily="18" charset="0"/>
                <a:ea typeface="Calibri"/>
                <a:cs typeface="Times New Roman" pitchFamily="18" charset="0"/>
              </a:rPr>
              <a:t> as well as </a:t>
            </a:r>
            <a:r>
              <a:rPr lang="en-IN" sz="2000" b="1" dirty="0" smtClean="0">
                <a:solidFill>
                  <a:srgbClr val="FF0000"/>
                </a:solidFill>
                <a:effectLst/>
                <a:latin typeface="Times New Roman" pitchFamily="18" charset="0"/>
                <a:ea typeface="Calibri"/>
                <a:cs typeface="Times New Roman" pitchFamily="18" charset="0"/>
              </a:rPr>
              <a:t>compound </a:t>
            </a:r>
            <a:r>
              <a:rPr lang="en-IN" sz="2000" dirty="0" smtClean="0">
                <a:solidFill>
                  <a:srgbClr val="FF0000"/>
                </a:solidFill>
                <a:effectLst/>
                <a:latin typeface="Times New Roman" pitchFamily="18" charset="0"/>
                <a:ea typeface="Calibri"/>
                <a:cs typeface="Times New Roman" pitchFamily="18" charset="0"/>
              </a:rPr>
              <a:t>eyes</a:t>
            </a:r>
            <a:r>
              <a:rPr lang="en-IN" sz="2000" dirty="0" smtClean="0">
                <a:effectLst/>
                <a:latin typeface="Times New Roman" pitchFamily="18" charset="0"/>
                <a:ea typeface="Calibri"/>
                <a:cs typeface="Times New Roman" pitchFamily="18" charset="0"/>
              </a:rPr>
              <a:t>; the latter evolved in Arthropods and are found in no other group of animals.</a:t>
            </a:r>
          </a:p>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Insects that possess both types of eyes are considered to be the most successful animals on earth.</a:t>
            </a:r>
            <a:endParaRPr lang="en-IN" sz="2000" dirty="0">
              <a:latin typeface="Times New Roman" pitchFamily="18" charset="0"/>
              <a:ea typeface="Calibri"/>
              <a:cs typeface="Times New Roman" pitchFamily="18" charset="0"/>
            </a:endParaRPr>
          </a:p>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Insects possess </a:t>
            </a:r>
            <a:r>
              <a:rPr lang="en-IN" sz="2000" dirty="0" smtClean="0">
                <a:solidFill>
                  <a:srgbClr val="FF0000"/>
                </a:solidFill>
                <a:effectLst/>
                <a:latin typeface="Times New Roman" pitchFamily="18" charset="0"/>
                <a:ea typeface="Calibri"/>
                <a:cs typeface="Times New Roman" pitchFamily="18" charset="0"/>
              </a:rPr>
              <a:t>one pair of compound eyes </a:t>
            </a:r>
            <a:r>
              <a:rPr lang="en-IN" sz="2000" dirty="0" smtClean="0">
                <a:effectLst/>
                <a:latin typeface="Times New Roman" pitchFamily="18" charset="0"/>
                <a:ea typeface="Calibri"/>
                <a:cs typeface="Times New Roman" pitchFamily="18" charset="0"/>
              </a:rPr>
              <a:t>and </a:t>
            </a:r>
            <a:r>
              <a:rPr lang="en-IN" sz="2000" dirty="0" smtClean="0">
                <a:solidFill>
                  <a:srgbClr val="FF0000"/>
                </a:solidFill>
                <a:effectLst/>
                <a:latin typeface="Times New Roman" pitchFamily="18" charset="0"/>
                <a:ea typeface="Calibri"/>
                <a:cs typeface="Times New Roman" pitchFamily="18" charset="0"/>
              </a:rPr>
              <a:t>1-3 simple eyes or </a:t>
            </a:r>
            <a:r>
              <a:rPr lang="en-IN" sz="2000" dirty="0" err="1" smtClean="0">
                <a:solidFill>
                  <a:srgbClr val="FF0000"/>
                </a:solidFill>
                <a:effectLst/>
                <a:latin typeface="Times New Roman" pitchFamily="18" charset="0"/>
                <a:ea typeface="Calibri"/>
                <a:cs typeface="Times New Roman" pitchFamily="18" charset="0"/>
              </a:rPr>
              <a:t>ocelli</a:t>
            </a:r>
            <a:r>
              <a:rPr lang="en-IN" sz="2000" dirty="0" smtClean="0">
                <a:solidFill>
                  <a:srgbClr val="FF0000"/>
                </a:solidFill>
                <a:effectLst/>
                <a:latin typeface="Times New Roman" pitchFamily="18" charset="0"/>
                <a:ea typeface="Calibri"/>
                <a:cs typeface="Times New Roman" pitchFamily="18" charset="0"/>
              </a:rPr>
              <a:t> </a:t>
            </a:r>
            <a:r>
              <a:rPr lang="en-IN" sz="2000" dirty="0" smtClean="0">
                <a:effectLst/>
                <a:latin typeface="Times New Roman" pitchFamily="18" charset="0"/>
                <a:ea typeface="Calibri"/>
                <a:cs typeface="Times New Roman" pitchFamily="18" charset="0"/>
              </a:rPr>
              <a:t>on top of the head.</a:t>
            </a:r>
            <a:endParaRPr lang="en-IN" sz="2000" dirty="0" smtClean="0">
              <a:latin typeface="Times New Roman" pitchFamily="18" charset="0"/>
              <a:ea typeface="Calibri"/>
              <a:cs typeface="Times New Roman" pitchFamily="18" charset="0"/>
            </a:endParaRPr>
          </a:p>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True eyes are found in almost all insects, except few parasitic forms and are of two types-simple and compound.</a:t>
            </a:r>
            <a:endParaRPr lang="en-IN" sz="2000" dirty="0" smtClean="0">
              <a:latin typeface="Times New Roman" pitchFamily="18" charset="0"/>
              <a:ea typeface="Calibri"/>
              <a:cs typeface="Times New Roman" pitchFamily="18" charset="0"/>
            </a:endParaRPr>
          </a:p>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Simple eyes are </a:t>
            </a:r>
            <a:r>
              <a:rPr lang="en-IN" sz="2000" b="1" dirty="0" smtClean="0">
                <a:solidFill>
                  <a:srgbClr val="FF0000"/>
                </a:solidFill>
                <a:effectLst/>
                <a:latin typeface="Times New Roman" pitchFamily="18" charset="0"/>
                <a:ea typeface="Calibri"/>
                <a:cs typeface="Times New Roman" pitchFamily="18" charset="0"/>
              </a:rPr>
              <a:t>dorsal </a:t>
            </a:r>
            <a:r>
              <a:rPr lang="en-IN" sz="2000" b="1" dirty="0" err="1" smtClean="0">
                <a:solidFill>
                  <a:srgbClr val="FF0000"/>
                </a:solidFill>
                <a:effectLst/>
                <a:latin typeface="Times New Roman" pitchFamily="18" charset="0"/>
                <a:ea typeface="Calibri"/>
                <a:cs typeface="Times New Roman" pitchFamily="18" charset="0"/>
              </a:rPr>
              <a:t>ocelli</a:t>
            </a:r>
            <a:r>
              <a:rPr lang="en-IN" sz="2000" dirty="0" smtClean="0">
                <a:solidFill>
                  <a:srgbClr val="FF0000"/>
                </a:solidFill>
                <a:effectLst/>
                <a:latin typeface="Times New Roman" pitchFamily="18" charset="0"/>
                <a:ea typeface="Calibri"/>
                <a:cs typeface="Times New Roman" pitchFamily="18" charset="0"/>
              </a:rPr>
              <a:t> and </a:t>
            </a:r>
            <a:r>
              <a:rPr lang="en-IN" sz="2000" b="1" dirty="0" smtClean="0">
                <a:solidFill>
                  <a:srgbClr val="FF0000"/>
                </a:solidFill>
                <a:effectLst/>
                <a:latin typeface="Times New Roman" pitchFamily="18" charset="0"/>
                <a:ea typeface="Calibri"/>
                <a:cs typeface="Times New Roman" pitchFamily="18" charset="0"/>
              </a:rPr>
              <a:t>lateral stemmata</a:t>
            </a:r>
            <a:r>
              <a:rPr lang="en-IN" sz="2000" dirty="0" smtClean="0">
                <a:effectLst/>
                <a:latin typeface="Times New Roman" pitchFamily="18" charset="0"/>
                <a:ea typeface="Calibri"/>
                <a:cs typeface="Times New Roman" pitchFamily="18" charset="0"/>
              </a:rPr>
              <a:t>.</a:t>
            </a:r>
            <a:endParaRPr lang="en-IN" sz="2000" dirty="0">
              <a:latin typeface="Times New Roman" pitchFamily="18" charset="0"/>
              <a:ea typeface="Calibri"/>
              <a:cs typeface="Times New Roman" pitchFamily="18" charset="0"/>
            </a:endParaRPr>
          </a:p>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Compound eyes are the principal visual organs of adult of many insects. </a:t>
            </a:r>
          </a:p>
          <a:p>
            <a:pPr marL="285750" indent="-285750" algn="just">
              <a:lnSpc>
                <a:spcPct val="150000"/>
              </a:lnSpc>
              <a:spcAft>
                <a:spcPts val="1000"/>
              </a:spcAft>
              <a:buFont typeface="Wingdings" pitchFamily="2" charset="2"/>
              <a:buChar char="Ø"/>
            </a:pPr>
            <a:r>
              <a:rPr lang="en-IN" sz="2000" dirty="0" smtClean="0">
                <a:effectLst/>
                <a:latin typeface="Times New Roman" pitchFamily="18" charset="0"/>
                <a:ea typeface="Calibri"/>
                <a:cs typeface="Times New Roman" pitchFamily="18" charset="0"/>
              </a:rPr>
              <a:t>By possessing both types of eyes, insects enjoy both types of visions, namely </a:t>
            </a:r>
            <a:r>
              <a:rPr lang="en-IN" sz="2000" dirty="0" smtClean="0">
                <a:solidFill>
                  <a:srgbClr val="FF0000"/>
                </a:solidFill>
                <a:effectLst/>
                <a:latin typeface="Times New Roman" pitchFamily="18" charset="0"/>
                <a:ea typeface="Calibri"/>
                <a:cs typeface="Times New Roman" pitchFamily="18" charset="0"/>
              </a:rPr>
              <a:t>detection of movement with compound eyes </a:t>
            </a:r>
            <a:r>
              <a:rPr lang="en-IN" sz="2000" dirty="0" smtClean="0">
                <a:effectLst/>
                <a:latin typeface="Times New Roman" pitchFamily="18" charset="0"/>
                <a:ea typeface="Calibri"/>
                <a:cs typeface="Times New Roman" pitchFamily="18" charset="0"/>
              </a:rPr>
              <a:t>and </a:t>
            </a:r>
            <a:r>
              <a:rPr lang="en-IN" sz="2000" dirty="0" smtClean="0">
                <a:solidFill>
                  <a:srgbClr val="FF0000"/>
                </a:solidFill>
                <a:effectLst/>
                <a:latin typeface="Times New Roman" pitchFamily="18" charset="0"/>
                <a:ea typeface="Calibri"/>
                <a:cs typeface="Times New Roman" pitchFamily="18" charset="0"/>
              </a:rPr>
              <a:t>distant vision with simple eyes </a:t>
            </a:r>
            <a:r>
              <a:rPr lang="en-IN" sz="2000" dirty="0" smtClean="0">
                <a:effectLst/>
                <a:latin typeface="Times New Roman" pitchFamily="18" charset="0"/>
                <a:ea typeface="Calibri"/>
                <a:cs typeface="Times New Roman" pitchFamily="18" charset="0"/>
              </a:rPr>
              <a:t>or </a:t>
            </a:r>
            <a:r>
              <a:rPr lang="en-IN" sz="2000" dirty="0" err="1" smtClean="0">
                <a:effectLst/>
                <a:latin typeface="Times New Roman" pitchFamily="18" charset="0"/>
                <a:ea typeface="Calibri"/>
                <a:cs typeface="Times New Roman" pitchFamily="18" charset="0"/>
              </a:rPr>
              <a:t>ocelli</a:t>
            </a:r>
            <a:r>
              <a:rPr lang="en-IN" sz="2000" dirty="0" smtClean="0">
                <a:effectLst/>
                <a:latin typeface="Times New Roman" pitchFamily="18" charset="0"/>
                <a:ea typeface="Calibri"/>
                <a:cs typeface="Times New Roman" pitchFamily="18" charset="0"/>
              </a:rPr>
              <a:t>.</a:t>
            </a:r>
            <a:endParaRPr lang="en-IN" sz="20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241447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856984" cy="6370975"/>
          </a:xfrm>
          <a:prstGeom prst="rect">
            <a:avLst/>
          </a:prstGeom>
        </p:spPr>
        <p:txBody>
          <a:bodyPr wrap="square">
            <a:spAutoFit/>
          </a:bodyPr>
          <a:lstStyle/>
          <a:p>
            <a:pPr marL="342900" lvl="0" indent="-342900">
              <a:lnSpc>
                <a:spcPct val="150000"/>
              </a:lnSpc>
              <a:spcAft>
                <a:spcPts val="0"/>
              </a:spcAft>
              <a:buFont typeface="+mj-lt"/>
              <a:buAutoNum type="arabicPeriod"/>
            </a:pPr>
            <a:r>
              <a:rPr lang="en-IN" sz="3200" b="1" dirty="0" smtClean="0">
                <a:solidFill>
                  <a:srgbClr val="00B050"/>
                </a:solidFill>
                <a:effectLst/>
                <a:latin typeface="Times New Roman"/>
                <a:ea typeface="Calibri"/>
                <a:cs typeface="Times New Roman"/>
              </a:rPr>
              <a:t>Dorsal </a:t>
            </a:r>
            <a:r>
              <a:rPr lang="en-IN" sz="3200" b="1" dirty="0" err="1" smtClean="0">
                <a:solidFill>
                  <a:srgbClr val="00B050"/>
                </a:solidFill>
                <a:effectLst/>
                <a:latin typeface="Times New Roman"/>
                <a:ea typeface="Calibri"/>
                <a:cs typeface="Times New Roman"/>
              </a:rPr>
              <a:t>Ocelli</a:t>
            </a:r>
            <a:r>
              <a:rPr lang="en-IN" sz="3200" b="1" dirty="0" smtClean="0">
                <a:solidFill>
                  <a:srgbClr val="00B050"/>
                </a:solidFill>
                <a:effectLst/>
                <a:latin typeface="Times New Roman"/>
                <a:ea typeface="Calibri"/>
                <a:cs typeface="Times New Roman"/>
              </a:rPr>
              <a:t>:</a:t>
            </a:r>
            <a:endParaRPr lang="en-IN" sz="2400" dirty="0">
              <a:ea typeface="Calibri"/>
              <a:cs typeface="Times New Roman"/>
            </a:endParaRPr>
          </a:p>
          <a:p>
            <a:pPr marL="342900" lvl="0" indent="-342900">
              <a:lnSpc>
                <a:spcPct val="150000"/>
              </a:lnSpc>
              <a:spcAft>
                <a:spcPts val="0"/>
              </a:spcAft>
              <a:buFont typeface="Wingdings"/>
              <a:buChar char=""/>
            </a:pPr>
            <a:r>
              <a:rPr lang="en-IN" sz="2000" dirty="0" smtClean="0">
                <a:effectLst/>
                <a:latin typeface="Times New Roman"/>
                <a:ea typeface="Calibri"/>
                <a:cs typeface="Times New Roman"/>
              </a:rPr>
              <a:t>Insects bear </a:t>
            </a:r>
            <a:r>
              <a:rPr lang="en-IN" sz="2000" dirty="0" smtClean="0">
                <a:solidFill>
                  <a:srgbClr val="FF0000"/>
                </a:solidFill>
                <a:effectLst/>
                <a:latin typeface="Times New Roman"/>
                <a:ea typeface="Calibri"/>
                <a:cs typeface="Times New Roman"/>
              </a:rPr>
              <a:t>three </a:t>
            </a:r>
            <a:r>
              <a:rPr lang="en-IN" sz="2000" dirty="0" err="1" smtClean="0">
                <a:solidFill>
                  <a:srgbClr val="FF0000"/>
                </a:solidFill>
                <a:effectLst/>
                <a:latin typeface="Times New Roman"/>
                <a:ea typeface="Calibri"/>
                <a:cs typeface="Times New Roman"/>
              </a:rPr>
              <a:t>ocelli</a:t>
            </a:r>
            <a:r>
              <a:rPr lang="en-IN" sz="2000" dirty="0" smtClean="0">
                <a:solidFill>
                  <a:srgbClr val="FF0000"/>
                </a:solidFill>
                <a:effectLst/>
                <a:latin typeface="Times New Roman"/>
                <a:ea typeface="Calibri"/>
                <a:cs typeface="Times New Roman"/>
              </a:rPr>
              <a:t>-one median and two lateral</a:t>
            </a:r>
            <a:r>
              <a:rPr lang="en-IN" sz="2000" dirty="0" smtClean="0">
                <a:effectLst/>
                <a:latin typeface="Times New Roman"/>
                <a:ea typeface="Calibri"/>
                <a:cs typeface="Times New Roman"/>
              </a:rPr>
              <a:t>.</a:t>
            </a:r>
            <a:endParaRPr lang="en-IN" sz="1600" dirty="0">
              <a:ea typeface="Calibri"/>
              <a:cs typeface="Times New Roman"/>
            </a:endParaRPr>
          </a:p>
          <a:p>
            <a:pPr marL="342900" lvl="0" indent="-342900">
              <a:lnSpc>
                <a:spcPct val="150000"/>
              </a:lnSpc>
              <a:spcAft>
                <a:spcPts val="0"/>
              </a:spcAft>
              <a:buFont typeface="Wingdings"/>
              <a:buChar char=""/>
            </a:pPr>
            <a:r>
              <a:rPr lang="en-IN" sz="2000" dirty="0" smtClean="0">
                <a:effectLst/>
                <a:latin typeface="Times New Roman"/>
                <a:ea typeface="Calibri"/>
                <a:cs typeface="Times New Roman"/>
              </a:rPr>
              <a:t>Basic difference between </a:t>
            </a:r>
            <a:r>
              <a:rPr lang="en-IN" sz="2000" dirty="0" err="1" smtClean="0">
                <a:effectLst/>
                <a:latin typeface="Times New Roman"/>
                <a:ea typeface="Calibri"/>
                <a:cs typeface="Times New Roman"/>
              </a:rPr>
              <a:t>ocellus</a:t>
            </a:r>
            <a:r>
              <a:rPr lang="en-IN" sz="2000" dirty="0" smtClean="0">
                <a:effectLst/>
                <a:latin typeface="Times New Roman"/>
                <a:ea typeface="Calibri"/>
                <a:cs typeface="Times New Roman"/>
              </a:rPr>
              <a:t> and compound eye are:</a:t>
            </a:r>
            <a:endParaRPr lang="en-IN" sz="1600" dirty="0">
              <a:ea typeface="Calibri"/>
              <a:cs typeface="Times New Roman"/>
            </a:endParaRPr>
          </a:p>
          <a:p>
            <a:pPr marL="342900" lvl="0" indent="-342900">
              <a:lnSpc>
                <a:spcPct val="150000"/>
              </a:lnSpc>
              <a:spcAft>
                <a:spcPts val="0"/>
              </a:spcAft>
              <a:buFont typeface="+mj-lt"/>
              <a:buAutoNum type="romanLcParenBoth"/>
            </a:pPr>
            <a:r>
              <a:rPr lang="en-IN" sz="2000" dirty="0" err="1" smtClean="0">
                <a:effectLst/>
                <a:latin typeface="Times New Roman"/>
                <a:ea typeface="Calibri"/>
                <a:cs typeface="Times New Roman"/>
              </a:rPr>
              <a:t>Ocellus</a:t>
            </a:r>
            <a:r>
              <a:rPr lang="en-IN" sz="2000" dirty="0" smtClean="0">
                <a:effectLst/>
                <a:latin typeface="Times New Roman"/>
                <a:ea typeface="Calibri"/>
                <a:cs typeface="Times New Roman"/>
              </a:rPr>
              <a:t> bears dome shaped common lens for all visual cells.</a:t>
            </a:r>
            <a:endParaRPr lang="en-IN" sz="1600" dirty="0">
              <a:ea typeface="Calibri"/>
              <a:cs typeface="Times New Roman"/>
            </a:endParaRPr>
          </a:p>
          <a:p>
            <a:pPr marL="342900" lvl="0" indent="-342900">
              <a:lnSpc>
                <a:spcPct val="150000"/>
              </a:lnSpc>
              <a:spcAft>
                <a:spcPts val="0"/>
              </a:spcAft>
              <a:buFont typeface="+mj-lt"/>
              <a:buAutoNum type="romanLcParenBoth"/>
            </a:pPr>
            <a:r>
              <a:rPr lang="en-IN" sz="2000" dirty="0" smtClean="0">
                <a:effectLst/>
                <a:latin typeface="Times New Roman"/>
                <a:ea typeface="Calibri"/>
                <a:cs typeface="Times New Roman"/>
              </a:rPr>
              <a:t> Lens is </a:t>
            </a:r>
            <a:r>
              <a:rPr lang="en-IN" sz="2000" dirty="0" err="1" smtClean="0">
                <a:effectLst/>
                <a:latin typeface="Times New Roman"/>
                <a:ea typeface="Calibri"/>
                <a:cs typeface="Times New Roman"/>
              </a:rPr>
              <a:t>cuticular</a:t>
            </a:r>
            <a:endParaRPr lang="en-IN" sz="1600" dirty="0">
              <a:ea typeface="Calibri"/>
              <a:cs typeface="Times New Roman"/>
            </a:endParaRPr>
          </a:p>
          <a:p>
            <a:pPr marL="342900" lvl="0" indent="-342900">
              <a:lnSpc>
                <a:spcPct val="150000"/>
              </a:lnSpc>
              <a:spcAft>
                <a:spcPts val="0"/>
              </a:spcAft>
              <a:buFont typeface="+mj-lt"/>
              <a:buAutoNum type="romanLcParenBoth"/>
            </a:pPr>
            <a:r>
              <a:rPr lang="en-IN" sz="2000" dirty="0" smtClean="0">
                <a:effectLst/>
                <a:latin typeface="Times New Roman"/>
                <a:ea typeface="Calibri"/>
                <a:cs typeface="Times New Roman"/>
              </a:rPr>
              <a:t> Retina is made up of only 4 </a:t>
            </a:r>
            <a:r>
              <a:rPr lang="en-IN" sz="2000" dirty="0" err="1" smtClean="0">
                <a:effectLst/>
                <a:latin typeface="Times New Roman"/>
                <a:ea typeface="Calibri"/>
                <a:cs typeface="Times New Roman"/>
              </a:rPr>
              <a:t>retinula</a:t>
            </a:r>
            <a:r>
              <a:rPr lang="en-IN" sz="2000" dirty="0" smtClean="0">
                <a:effectLst/>
                <a:latin typeface="Times New Roman"/>
                <a:ea typeface="Calibri"/>
                <a:cs typeface="Times New Roman"/>
              </a:rPr>
              <a:t> cells.</a:t>
            </a:r>
            <a:endParaRPr lang="en-IN" sz="1600" dirty="0">
              <a:ea typeface="Calibri"/>
              <a:cs typeface="Times New Roman"/>
            </a:endParaRPr>
          </a:p>
          <a:p>
            <a:pPr marL="342900" lvl="0" indent="-342900">
              <a:lnSpc>
                <a:spcPct val="150000"/>
              </a:lnSpc>
              <a:spcAft>
                <a:spcPts val="0"/>
              </a:spcAft>
              <a:buFont typeface="+mj-lt"/>
              <a:buAutoNum type="romanLcParenBoth"/>
            </a:pPr>
            <a:r>
              <a:rPr lang="en-IN" sz="2000" dirty="0" smtClean="0">
                <a:effectLst/>
                <a:latin typeface="Times New Roman"/>
                <a:ea typeface="Calibri"/>
                <a:cs typeface="Times New Roman"/>
              </a:rPr>
              <a:t> Axons form </a:t>
            </a:r>
            <a:r>
              <a:rPr lang="en-IN" sz="2000" dirty="0" err="1" smtClean="0">
                <a:effectLst/>
                <a:latin typeface="Times New Roman"/>
                <a:ea typeface="Calibri"/>
                <a:cs typeface="Times New Roman"/>
              </a:rPr>
              <a:t>ocellar</a:t>
            </a:r>
            <a:r>
              <a:rPr lang="en-IN" sz="2000" dirty="0" smtClean="0">
                <a:effectLst/>
                <a:latin typeface="Times New Roman"/>
                <a:ea typeface="Calibri"/>
                <a:cs typeface="Times New Roman"/>
              </a:rPr>
              <a:t> nerve.</a:t>
            </a:r>
            <a:endParaRPr lang="en-IN" sz="1600" dirty="0">
              <a:ea typeface="Calibri"/>
              <a:cs typeface="Times New Roman"/>
            </a:endParaRPr>
          </a:p>
          <a:p>
            <a:pPr marL="342900" lvl="0" indent="-342900">
              <a:lnSpc>
                <a:spcPct val="150000"/>
              </a:lnSpc>
              <a:spcAft>
                <a:spcPts val="0"/>
              </a:spcAft>
              <a:buFont typeface="+mj-lt"/>
              <a:buAutoNum type="romanLcParenBoth"/>
            </a:pPr>
            <a:r>
              <a:rPr lang="en-IN" sz="2000" dirty="0" smtClean="0">
                <a:effectLst/>
                <a:latin typeface="Times New Roman"/>
                <a:ea typeface="Calibri"/>
                <a:cs typeface="Times New Roman"/>
              </a:rPr>
              <a:t>Cone and pigment cells are absent.</a:t>
            </a:r>
            <a:endParaRPr lang="en-IN" sz="1600" dirty="0">
              <a:ea typeface="Calibri"/>
              <a:cs typeface="Times New Roman"/>
            </a:endParaRPr>
          </a:p>
          <a:p>
            <a:pPr marL="342900" lvl="0" indent="-342900">
              <a:lnSpc>
                <a:spcPct val="150000"/>
              </a:lnSpc>
              <a:spcAft>
                <a:spcPts val="0"/>
              </a:spcAft>
              <a:buFont typeface="+mj-lt"/>
              <a:buAutoNum type="romanLcParenBoth"/>
            </a:pPr>
            <a:r>
              <a:rPr lang="en-IN" sz="2000" dirty="0" smtClean="0">
                <a:effectLst/>
                <a:latin typeface="Times New Roman"/>
                <a:ea typeface="Calibri"/>
                <a:cs typeface="Times New Roman"/>
              </a:rPr>
              <a:t> </a:t>
            </a:r>
            <a:r>
              <a:rPr lang="en-IN" sz="2000" dirty="0" err="1" smtClean="0">
                <a:effectLst/>
                <a:latin typeface="Times New Roman"/>
                <a:ea typeface="Calibri"/>
                <a:cs typeface="Times New Roman"/>
              </a:rPr>
              <a:t>Ocelli</a:t>
            </a:r>
            <a:r>
              <a:rPr lang="en-IN" sz="2000" dirty="0" smtClean="0">
                <a:effectLst/>
                <a:latin typeface="Times New Roman"/>
                <a:ea typeface="Calibri"/>
                <a:cs typeface="Times New Roman"/>
              </a:rPr>
              <a:t> are incapable of forming image.</a:t>
            </a:r>
            <a:endParaRPr lang="en-IN" sz="1600" dirty="0">
              <a:ea typeface="Calibri"/>
              <a:cs typeface="Times New Roman"/>
            </a:endParaRPr>
          </a:p>
          <a:p>
            <a:pPr marL="342900" lvl="0" indent="-342900">
              <a:lnSpc>
                <a:spcPct val="150000"/>
              </a:lnSpc>
              <a:spcAft>
                <a:spcPts val="0"/>
              </a:spcAft>
              <a:buFont typeface="Wingdings"/>
              <a:buChar char=""/>
              <a:tabLst>
                <a:tab pos="1172845" algn="l"/>
              </a:tabLst>
            </a:pPr>
            <a:r>
              <a:rPr lang="en-IN" sz="2000" dirty="0" err="1" smtClean="0">
                <a:effectLst/>
                <a:latin typeface="Times New Roman"/>
                <a:ea typeface="Calibri"/>
                <a:cs typeface="Times New Roman"/>
              </a:rPr>
              <a:t>Ocellus</a:t>
            </a:r>
            <a:r>
              <a:rPr lang="en-IN" sz="2000" dirty="0" smtClean="0">
                <a:effectLst/>
                <a:latin typeface="Times New Roman"/>
                <a:ea typeface="Calibri"/>
                <a:cs typeface="Times New Roman"/>
              </a:rPr>
              <a:t> bears a single lens and is </a:t>
            </a:r>
            <a:r>
              <a:rPr lang="en-IN" sz="2000" dirty="0" err="1" smtClean="0">
                <a:effectLst/>
                <a:latin typeface="Times New Roman"/>
                <a:ea typeface="Calibri"/>
                <a:cs typeface="Times New Roman"/>
              </a:rPr>
              <a:t>cuticular</a:t>
            </a:r>
            <a:r>
              <a:rPr lang="en-IN" sz="2000" dirty="0" smtClean="0">
                <a:effectLst/>
                <a:latin typeface="Times New Roman"/>
                <a:ea typeface="Calibri"/>
                <a:cs typeface="Times New Roman"/>
              </a:rPr>
              <a:t> in origin.</a:t>
            </a:r>
            <a:endParaRPr lang="en-IN" sz="1600" dirty="0">
              <a:ea typeface="Calibri"/>
              <a:cs typeface="Times New Roman"/>
            </a:endParaRPr>
          </a:p>
          <a:p>
            <a:pPr marL="342900" lvl="0" indent="-342900">
              <a:lnSpc>
                <a:spcPct val="150000"/>
              </a:lnSpc>
              <a:spcAft>
                <a:spcPts val="0"/>
              </a:spcAft>
              <a:buFont typeface="Wingdings"/>
              <a:buChar char=""/>
              <a:tabLst>
                <a:tab pos="1172845" algn="l"/>
              </a:tabLst>
            </a:pPr>
            <a:r>
              <a:rPr lang="en-IN" sz="2000" dirty="0" err="1" smtClean="0">
                <a:effectLst/>
                <a:latin typeface="Times New Roman"/>
                <a:ea typeface="Calibri"/>
                <a:cs typeface="Times New Roman"/>
              </a:rPr>
              <a:t>Ocelli</a:t>
            </a:r>
            <a:r>
              <a:rPr lang="en-IN" sz="2000" dirty="0" smtClean="0">
                <a:effectLst/>
                <a:latin typeface="Times New Roman"/>
                <a:ea typeface="Calibri"/>
                <a:cs typeface="Times New Roman"/>
              </a:rPr>
              <a:t> are simple light sensitive or stimulatory organs activating central nervous system and thus play a key role in maintaining diurnal rhythm.</a:t>
            </a:r>
            <a:endParaRPr lang="en-IN" sz="1600" dirty="0">
              <a:ea typeface="Calibri"/>
              <a:cs typeface="Times New Roman"/>
            </a:endParaRPr>
          </a:p>
          <a:p>
            <a:pPr marL="342900" lvl="0" indent="-342900">
              <a:lnSpc>
                <a:spcPct val="150000"/>
              </a:lnSpc>
              <a:spcAft>
                <a:spcPts val="1000"/>
              </a:spcAft>
              <a:buFont typeface="Wingdings"/>
              <a:buChar char=""/>
              <a:tabLst>
                <a:tab pos="1172845" algn="l"/>
              </a:tabLst>
            </a:pPr>
            <a:r>
              <a:rPr lang="en-IN" sz="2000" dirty="0" smtClean="0">
                <a:effectLst/>
                <a:latin typeface="Times New Roman"/>
                <a:ea typeface="Calibri"/>
                <a:cs typeface="Times New Roman"/>
              </a:rPr>
              <a:t>They are </a:t>
            </a:r>
            <a:r>
              <a:rPr lang="en-IN" sz="2000" dirty="0" smtClean="0">
                <a:solidFill>
                  <a:srgbClr val="FF0000"/>
                </a:solidFill>
                <a:effectLst/>
                <a:latin typeface="Times New Roman"/>
                <a:ea typeface="Calibri"/>
                <a:cs typeface="Times New Roman"/>
              </a:rPr>
              <a:t>well adapted for quick perception of light and changing in its intensity</a:t>
            </a:r>
            <a:r>
              <a:rPr lang="en-IN" sz="2000" dirty="0" smtClean="0">
                <a:effectLst/>
                <a:latin typeface="Times New Roman"/>
                <a:ea typeface="Calibri"/>
                <a:cs typeface="Times New Roman"/>
              </a:rPr>
              <a:t>.</a:t>
            </a:r>
            <a:endParaRPr lang="en-IN" sz="1600" dirty="0">
              <a:ea typeface="Calibri"/>
              <a:cs typeface="Times New Roman"/>
            </a:endParaRPr>
          </a:p>
        </p:txBody>
      </p:sp>
      <p:pic>
        <p:nvPicPr>
          <p:cNvPr id="3" name="Picture 2" descr="https://tse1.mm.bing.net/th?id=OIP.b3ihCgx66v5fmBLuELM2oQHaH4&amp;pid=Api&amp;P=0&amp;w=165&amp;h=176"/>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132856"/>
            <a:ext cx="2880320" cy="2664295"/>
          </a:xfrm>
          <a:prstGeom prst="rect">
            <a:avLst/>
          </a:prstGeom>
          <a:noFill/>
          <a:ln>
            <a:solidFill>
              <a:sysClr val="windowText" lastClr="000000"/>
            </a:solidFill>
          </a:ln>
        </p:spPr>
      </p:pic>
    </p:spTree>
    <p:extLst>
      <p:ext uri="{BB962C8B-B14F-4D97-AF65-F5344CB8AC3E}">
        <p14:creationId xmlns:p14="http://schemas.microsoft.com/office/powerpoint/2010/main" val="2490611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44624"/>
            <a:ext cx="8964488" cy="6647974"/>
          </a:xfrm>
          <a:prstGeom prst="rect">
            <a:avLst/>
          </a:prstGeom>
        </p:spPr>
        <p:txBody>
          <a:bodyPr wrap="square">
            <a:spAutoFit/>
          </a:bodyPr>
          <a:lstStyle/>
          <a:p>
            <a:pPr lvl="0">
              <a:lnSpc>
                <a:spcPct val="150000"/>
              </a:lnSpc>
              <a:spcAft>
                <a:spcPts val="0"/>
              </a:spcAft>
              <a:tabLst>
                <a:tab pos="1172845" algn="l"/>
              </a:tabLst>
            </a:pPr>
            <a:r>
              <a:rPr lang="en-IN" sz="3200" b="1" dirty="0" smtClean="0">
                <a:solidFill>
                  <a:srgbClr val="00B050"/>
                </a:solidFill>
                <a:effectLst/>
                <a:latin typeface="Times New Roman"/>
                <a:ea typeface="Calibri"/>
                <a:cs typeface="Times New Roman"/>
              </a:rPr>
              <a:t>2. Stemmata:</a:t>
            </a:r>
            <a:endParaRPr lang="en-IN" sz="2400" dirty="0">
              <a:ea typeface="Calibri"/>
              <a:cs typeface="Times New Roman"/>
            </a:endParaRPr>
          </a:p>
          <a:p>
            <a:pPr marL="342900" lvl="0" indent="-342900">
              <a:lnSpc>
                <a:spcPct val="150000"/>
              </a:lnSpc>
              <a:spcAft>
                <a:spcPts val="0"/>
              </a:spcAft>
              <a:buFont typeface="Wingdings"/>
              <a:buChar char=""/>
              <a:tabLst>
                <a:tab pos="1172845" algn="l"/>
              </a:tabLst>
            </a:pPr>
            <a:r>
              <a:rPr lang="en-IN" dirty="0" smtClean="0">
                <a:effectLst/>
                <a:latin typeface="Times New Roman"/>
                <a:ea typeface="Calibri"/>
                <a:cs typeface="Times New Roman"/>
              </a:rPr>
              <a:t>Each stemmata is formed from a small group of photo-receptive structures resembling the </a:t>
            </a:r>
            <a:r>
              <a:rPr lang="en-IN" dirty="0" err="1" smtClean="0">
                <a:effectLst/>
                <a:latin typeface="Times New Roman"/>
                <a:ea typeface="Calibri"/>
                <a:cs typeface="Times New Roman"/>
              </a:rPr>
              <a:t>ommatidia</a:t>
            </a:r>
            <a:r>
              <a:rPr lang="en-IN" dirty="0" smtClean="0">
                <a:effectLst/>
                <a:latin typeface="Times New Roman"/>
                <a:ea typeface="Calibri"/>
                <a:cs typeface="Times New Roman"/>
              </a:rPr>
              <a:t> of a compound eye.</a:t>
            </a:r>
            <a:endParaRPr lang="en-IN" sz="1400" dirty="0">
              <a:ea typeface="Calibri"/>
              <a:cs typeface="Times New Roman"/>
            </a:endParaRPr>
          </a:p>
          <a:p>
            <a:pPr marL="342900" lvl="0" indent="-342900">
              <a:lnSpc>
                <a:spcPct val="150000"/>
              </a:lnSpc>
              <a:spcAft>
                <a:spcPts val="0"/>
              </a:spcAft>
              <a:buFont typeface="Wingdings"/>
              <a:buChar char=""/>
              <a:tabLst>
                <a:tab pos="1172845" algn="l"/>
              </a:tabLst>
            </a:pPr>
            <a:r>
              <a:rPr lang="en-IN" dirty="0" smtClean="0">
                <a:effectLst/>
                <a:latin typeface="Times New Roman"/>
                <a:ea typeface="Calibri"/>
                <a:cs typeface="Times New Roman"/>
              </a:rPr>
              <a:t>Each photo-receptive structural unit of stemmata (</a:t>
            </a:r>
            <a:r>
              <a:rPr lang="en-IN" dirty="0" err="1" smtClean="0">
                <a:effectLst/>
                <a:latin typeface="Times New Roman"/>
                <a:ea typeface="Calibri"/>
                <a:cs typeface="Times New Roman"/>
              </a:rPr>
              <a:t>ommatidium</a:t>
            </a:r>
            <a:r>
              <a:rPr lang="en-IN" dirty="0" smtClean="0">
                <a:effectLst/>
                <a:latin typeface="Times New Roman"/>
                <a:ea typeface="Calibri"/>
                <a:cs typeface="Times New Roman"/>
              </a:rPr>
              <a:t>) consists of:</a:t>
            </a:r>
            <a:endParaRPr lang="en-IN" sz="1400" dirty="0">
              <a:ea typeface="Calibri"/>
              <a:cs typeface="Times New Roman"/>
            </a:endParaRPr>
          </a:p>
          <a:p>
            <a:pPr marL="342900" lvl="0" indent="-342900">
              <a:lnSpc>
                <a:spcPct val="150000"/>
              </a:lnSpc>
              <a:spcAft>
                <a:spcPts val="0"/>
              </a:spcAft>
              <a:buFont typeface="+mj-lt"/>
              <a:buAutoNum type="alphaLcParenBoth"/>
              <a:tabLst>
                <a:tab pos="1172845" algn="l"/>
              </a:tabLst>
            </a:pPr>
            <a:r>
              <a:rPr lang="en-IN" dirty="0" smtClean="0">
                <a:effectLst/>
                <a:latin typeface="Times New Roman"/>
                <a:ea typeface="Calibri"/>
                <a:cs typeface="Times New Roman"/>
              </a:rPr>
              <a:t>External </a:t>
            </a:r>
            <a:r>
              <a:rPr lang="en-IN" dirty="0" err="1" smtClean="0">
                <a:effectLst/>
                <a:latin typeface="Times New Roman"/>
                <a:ea typeface="Calibri"/>
                <a:cs typeface="Times New Roman"/>
              </a:rPr>
              <a:t>endocuticular</a:t>
            </a:r>
            <a:r>
              <a:rPr lang="en-IN" dirty="0" smtClean="0">
                <a:effectLst/>
                <a:latin typeface="Times New Roman"/>
                <a:ea typeface="Calibri"/>
                <a:cs typeface="Times New Roman"/>
              </a:rPr>
              <a:t> cornea</a:t>
            </a:r>
            <a:endParaRPr lang="en-IN" sz="1400" dirty="0">
              <a:ea typeface="Calibri"/>
              <a:cs typeface="Times New Roman"/>
            </a:endParaRPr>
          </a:p>
          <a:p>
            <a:pPr marL="342900" lvl="0" indent="-342900">
              <a:lnSpc>
                <a:spcPct val="150000"/>
              </a:lnSpc>
              <a:spcAft>
                <a:spcPts val="0"/>
              </a:spcAft>
              <a:buFont typeface="+mj-lt"/>
              <a:buAutoNum type="alphaLcParenBoth"/>
              <a:tabLst>
                <a:tab pos="1172845" algn="l"/>
              </a:tabLst>
            </a:pPr>
            <a:r>
              <a:rPr lang="en-IN" dirty="0" smtClean="0">
                <a:effectLst/>
                <a:latin typeface="Times New Roman"/>
                <a:ea typeface="Calibri"/>
                <a:cs typeface="Times New Roman"/>
              </a:rPr>
              <a:t>Crystalline lens</a:t>
            </a:r>
            <a:endParaRPr lang="en-IN" sz="1400" dirty="0">
              <a:ea typeface="Calibri"/>
              <a:cs typeface="Times New Roman"/>
            </a:endParaRPr>
          </a:p>
          <a:p>
            <a:pPr marL="342900" lvl="0" indent="-342900">
              <a:lnSpc>
                <a:spcPct val="150000"/>
              </a:lnSpc>
              <a:spcAft>
                <a:spcPts val="0"/>
              </a:spcAft>
              <a:buFont typeface="+mj-lt"/>
              <a:buAutoNum type="alphaLcParenBoth"/>
              <a:tabLst>
                <a:tab pos="1172845" algn="l"/>
              </a:tabLst>
            </a:pPr>
            <a:r>
              <a:rPr lang="en-IN" dirty="0" smtClean="0">
                <a:effectLst/>
                <a:latin typeface="Times New Roman"/>
                <a:ea typeface="Calibri"/>
                <a:cs typeface="Times New Roman"/>
              </a:rPr>
              <a:t>Group of seven retinal cells</a:t>
            </a:r>
            <a:endParaRPr lang="en-IN" sz="1400" dirty="0">
              <a:ea typeface="Calibri"/>
              <a:cs typeface="Times New Roman"/>
            </a:endParaRPr>
          </a:p>
          <a:p>
            <a:pPr marL="342900" lvl="0" indent="-342900">
              <a:lnSpc>
                <a:spcPct val="150000"/>
              </a:lnSpc>
              <a:spcAft>
                <a:spcPts val="0"/>
              </a:spcAft>
              <a:buFont typeface="+mj-lt"/>
              <a:buAutoNum type="alphaLcParenBoth"/>
              <a:tabLst>
                <a:tab pos="1172845" algn="l"/>
              </a:tabLst>
            </a:pPr>
            <a:r>
              <a:rPr lang="en-IN" dirty="0" smtClean="0">
                <a:effectLst/>
                <a:latin typeface="Times New Roman"/>
                <a:ea typeface="Calibri"/>
                <a:cs typeface="Times New Roman"/>
              </a:rPr>
              <a:t>Some </a:t>
            </a:r>
            <a:r>
              <a:rPr lang="en-IN" dirty="0" err="1" smtClean="0">
                <a:effectLst/>
                <a:latin typeface="Times New Roman"/>
                <a:ea typeface="Calibri"/>
                <a:cs typeface="Times New Roman"/>
              </a:rPr>
              <a:t>corneagen</a:t>
            </a:r>
            <a:r>
              <a:rPr lang="en-IN" dirty="0" smtClean="0">
                <a:effectLst/>
                <a:latin typeface="Times New Roman"/>
                <a:ea typeface="Calibri"/>
                <a:cs typeface="Times New Roman"/>
              </a:rPr>
              <a:t> cells</a:t>
            </a:r>
            <a:endParaRPr lang="en-IN" sz="1400" dirty="0">
              <a:ea typeface="Calibri"/>
              <a:cs typeface="Times New Roman"/>
            </a:endParaRPr>
          </a:p>
          <a:p>
            <a:pPr marL="342900" lvl="0" indent="-342900">
              <a:lnSpc>
                <a:spcPct val="150000"/>
              </a:lnSpc>
              <a:spcAft>
                <a:spcPts val="0"/>
              </a:spcAft>
              <a:buFont typeface="Wingdings"/>
              <a:buChar char=""/>
              <a:tabLst>
                <a:tab pos="1172845" algn="l"/>
              </a:tabLst>
            </a:pPr>
            <a:r>
              <a:rPr lang="en-IN" dirty="0" smtClean="0">
                <a:effectLst/>
                <a:latin typeface="Times New Roman"/>
                <a:ea typeface="Calibri"/>
                <a:cs typeface="Times New Roman"/>
              </a:rPr>
              <a:t>Retinal cells differentiate retina into two parts:</a:t>
            </a:r>
            <a:endParaRPr lang="en-IN" sz="1400" dirty="0">
              <a:ea typeface="Calibri"/>
              <a:cs typeface="Times New Roman"/>
            </a:endParaRPr>
          </a:p>
          <a:p>
            <a:pPr marL="342900" lvl="0" indent="-342900">
              <a:lnSpc>
                <a:spcPct val="150000"/>
              </a:lnSpc>
              <a:spcAft>
                <a:spcPts val="0"/>
              </a:spcAft>
              <a:buFont typeface="+mj-lt"/>
              <a:buAutoNum type="alphaLcParenBoth"/>
              <a:tabLst>
                <a:tab pos="1172845" algn="l"/>
              </a:tabLst>
            </a:pPr>
            <a:r>
              <a:rPr lang="en-IN" dirty="0" smtClean="0">
                <a:solidFill>
                  <a:srgbClr val="FF0000"/>
                </a:solidFill>
                <a:effectLst/>
                <a:latin typeface="Times New Roman"/>
                <a:ea typeface="Calibri"/>
                <a:cs typeface="Times New Roman"/>
              </a:rPr>
              <a:t>Distal retina </a:t>
            </a:r>
            <a:r>
              <a:rPr lang="en-IN" dirty="0" smtClean="0">
                <a:effectLst/>
                <a:latin typeface="Times New Roman"/>
                <a:ea typeface="Calibri"/>
                <a:cs typeface="Times New Roman"/>
              </a:rPr>
              <a:t>composed of three cells forming distal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nSpc>
                <a:spcPct val="150000"/>
              </a:lnSpc>
              <a:spcAft>
                <a:spcPts val="0"/>
              </a:spcAft>
              <a:buFont typeface="+mj-lt"/>
              <a:buAutoNum type="alphaLcParenBoth"/>
              <a:tabLst>
                <a:tab pos="1172845" algn="l"/>
              </a:tabLst>
            </a:pPr>
            <a:r>
              <a:rPr lang="en-IN" dirty="0" smtClean="0">
                <a:solidFill>
                  <a:srgbClr val="FF0000"/>
                </a:solidFill>
                <a:effectLst/>
                <a:latin typeface="Times New Roman"/>
                <a:ea typeface="Calibri"/>
                <a:cs typeface="Times New Roman"/>
              </a:rPr>
              <a:t>Proximal retina </a:t>
            </a:r>
            <a:r>
              <a:rPr lang="en-IN" dirty="0" smtClean="0">
                <a:effectLst/>
                <a:latin typeface="Times New Roman"/>
                <a:ea typeface="Calibri"/>
                <a:cs typeface="Times New Roman"/>
              </a:rPr>
              <a:t>composed of four cells forming proximal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nSpc>
                <a:spcPct val="150000"/>
              </a:lnSpc>
              <a:spcAft>
                <a:spcPts val="0"/>
              </a:spcAft>
              <a:buFont typeface="Wingdings"/>
              <a:buChar char=""/>
              <a:tabLst>
                <a:tab pos="1172845" algn="l"/>
              </a:tabLst>
            </a:pPr>
            <a:r>
              <a:rPr lang="en-IN" dirty="0" smtClean="0">
                <a:effectLst/>
                <a:latin typeface="Times New Roman"/>
                <a:ea typeface="Calibri"/>
                <a:cs typeface="Times New Roman"/>
              </a:rPr>
              <a:t>Stemmata can form images on the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nSpc>
                <a:spcPct val="150000"/>
              </a:lnSpc>
              <a:spcAft>
                <a:spcPts val="0"/>
              </a:spcAft>
              <a:buFont typeface="Wingdings"/>
              <a:buChar char=""/>
              <a:tabLst>
                <a:tab pos="1172845" algn="l"/>
              </a:tabLst>
            </a:pPr>
            <a:r>
              <a:rPr lang="en-IN" dirty="0" smtClean="0">
                <a:effectLst/>
                <a:latin typeface="Times New Roman"/>
                <a:ea typeface="Calibri"/>
                <a:cs typeface="Times New Roman"/>
              </a:rPr>
              <a:t>Images are formed on proximal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 when the object is closer and are formed on distal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 when object is at long distance.</a:t>
            </a:r>
            <a:endParaRPr lang="en-IN" sz="1400" dirty="0">
              <a:ea typeface="Calibri"/>
              <a:cs typeface="Times New Roman"/>
            </a:endParaRPr>
          </a:p>
          <a:p>
            <a:pPr marL="342900" lvl="0" indent="-342900">
              <a:lnSpc>
                <a:spcPct val="150000"/>
              </a:lnSpc>
              <a:spcAft>
                <a:spcPts val="1000"/>
              </a:spcAft>
              <a:buFont typeface="Wingdings"/>
              <a:buChar char=""/>
              <a:tabLst>
                <a:tab pos="1172845" algn="l"/>
              </a:tabLst>
            </a:pPr>
            <a:r>
              <a:rPr lang="en-IN" dirty="0" smtClean="0">
                <a:solidFill>
                  <a:srgbClr val="FF0000"/>
                </a:solidFill>
                <a:effectLst/>
                <a:latin typeface="Times New Roman"/>
                <a:ea typeface="Calibri"/>
                <a:cs typeface="Times New Roman"/>
              </a:rPr>
              <a:t>They can differentiate the shapes and colours of object</a:t>
            </a:r>
            <a:r>
              <a:rPr lang="en-IN" dirty="0" smtClean="0">
                <a:effectLst/>
                <a:latin typeface="Times New Roman"/>
                <a:ea typeface="Calibri"/>
                <a:cs typeface="Times New Roman"/>
              </a:rPr>
              <a:t>.</a:t>
            </a:r>
            <a:endParaRPr lang="en-IN" sz="1400" dirty="0">
              <a:ea typeface="Calibri"/>
              <a:cs typeface="Times New Roman"/>
            </a:endParaRPr>
          </a:p>
        </p:txBody>
      </p:sp>
      <p:pic>
        <p:nvPicPr>
          <p:cNvPr id="3" name="Picture 2"/>
          <p:cNvPicPr/>
          <p:nvPr/>
        </p:nvPicPr>
        <p:blipFill rotWithShape="1">
          <a:blip r:embed="rId2"/>
          <a:srcRect l="25604" t="43770" r="50832" b="23838"/>
          <a:stretch/>
        </p:blipFill>
        <p:spPr bwMode="auto">
          <a:xfrm>
            <a:off x="6372200" y="2060847"/>
            <a:ext cx="2664296" cy="2592289"/>
          </a:xfrm>
          <a:prstGeom prst="rect">
            <a:avLst/>
          </a:prstGeom>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7689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5963" t="2161" r="15152" b="6790"/>
          <a:stretch/>
        </p:blipFill>
        <p:spPr bwMode="auto">
          <a:xfrm>
            <a:off x="323528" y="119653"/>
            <a:ext cx="8568951" cy="6549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9956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4"/>
            <a:ext cx="8964488" cy="6755696"/>
          </a:xfrm>
          <a:prstGeom prst="rect">
            <a:avLst/>
          </a:prstGeom>
        </p:spPr>
        <p:txBody>
          <a:bodyPr wrap="square">
            <a:spAutoFit/>
          </a:bodyPr>
          <a:lstStyle/>
          <a:p>
            <a:pPr lvl="0">
              <a:lnSpc>
                <a:spcPct val="115000"/>
              </a:lnSpc>
              <a:spcAft>
                <a:spcPts val="0"/>
              </a:spcAft>
            </a:pPr>
            <a:r>
              <a:rPr lang="en-IN" sz="4000" b="1" dirty="0" smtClean="0">
                <a:solidFill>
                  <a:srgbClr val="00B050"/>
                </a:solidFill>
                <a:effectLst/>
                <a:latin typeface="Times New Roman"/>
                <a:ea typeface="Calibri"/>
                <a:cs typeface="Times New Roman"/>
              </a:rPr>
              <a:t>3. Compound eyes:</a:t>
            </a:r>
            <a:endParaRPr lang="en-IN" sz="3200" dirty="0">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The compound eyes are the </a:t>
            </a:r>
            <a:r>
              <a:rPr lang="en-IN" sz="2800" dirty="0" smtClean="0">
                <a:solidFill>
                  <a:srgbClr val="FF0000"/>
                </a:solidFill>
                <a:effectLst/>
                <a:latin typeface="Times New Roman"/>
                <a:ea typeface="Calibri"/>
                <a:cs typeface="Times New Roman"/>
              </a:rPr>
              <a:t>chief visual organs of </a:t>
            </a:r>
            <a:r>
              <a:rPr lang="en-IN" sz="2800" dirty="0" err="1" smtClean="0">
                <a:solidFill>
                  <a:srgbClr val="FF0000"/>
                </a:solidFill>
                <a:effectLst/>
                <a:latin typeface="Times New Roman"/>
                <a:ea typeface="Calibri"/>
                <a:cs typeface="Times New Roman"/>
              </a:rPr>
              <a:t>Machilidae</a:t>
            </a:r>
            <a:r>
              <a:rPr lang="en-IN" sz="2800" dirty="0" smtClean="0">
                <a:solidFill>
                  <a:srgbClr val="FF0000"/>
                </a:solidFill>
                <a:effectLst/>
                <a:latin typeface="Times New Roman"/>
                <a:ea typeface="Calibri"/>
                <a:cs typeface="Times New Roman"/>
              </a:rPr>
              <a:t> and majority of the </a:t>
            </a:r>
            <a:r>
              <a:rPr lang="en-IN" sz="2800" dirty="0" err="1" smtClean="0">
                <a:solidFill>
                  <a:srgbClr val="FF0000"/>
                </a:solidFill>
                <a:effectLst/>
                <a:latin typeface="Times New Roman"/>
                <a:ea typeface="Calibri"/>
                <a:cs typeface="Times New Roman"/>
              </a:rPr>
              <a:t>pterygotes</a:t>
            </a:r>
            <a:r>
              <a:rPr lang="en-IN" sz="2800" dirty="0" smtClean="0">
                <a:solidFill>
                  <a:srgbClr val="FF0000"/>
                </a:solidFill>
                <a:effectLst/>
                <a:latin typeface="Times New Roman"/>
                <a:ea typeface="Calibri"/>
                <a:cs typeface="Times New Roman"/>
              </a:rPr>
              <a:t>.</a:t>
            </a:r>
            <a:endParaRPr lang="en-IN" sz="2000" dirty="0">
              <a:solidFill>
                <a:srgbClr val="FF0000"/>
              </a:solidFill>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Compound eyes are composed of large no. off alike structural units called </a:t>
            </a:r>
            <a:r>
              <a:rPr lang="en-IN" sz="2800" dirty="0" err="1" smtClean="0">
                <a:solidFill>
                  <a:srgbClr val="FF0000"/>
                </a:solidFill>
                <a:effectLst/>
                <a:latin typeface="Times New Roman"/>
                <a:ea typeface="Calibri"/>
                <a:cs typeface="Times New Roman"/>
              </a:rPr>
              <a:t>ommatidia</a:t>
            </a:r>
            <a:r>
              <a:rPr lang="en-IN" sz="2800" dirty="0" smtClean="0">
                <a:solidFill>
                  <a:srgbClr val="FF0000"/>
                </a:solidFill>
                <a:effectLst/>
                <a:latin typeface="Times New Roman"/>
                <a:ea typeface="Calibri"/>
                <a:cs typeface="Times New Roman"/>
              </a:rPr>
              <a:t>.</a:t>
            </a:r>
            <a:endParaRPr lang="en-IN" sz="2000" dirty="0">
              <a:solidFill>
                <a:srgbClr val="FF0000"/>
              </a:solidFill>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Compound eyes differ from </a:t>
            </a:r>
            <a:r>
              <a:rPr lang="en-IN" sz="2800" dirty="0" err="1" smtClean="0">
                <a:effectLst/>
                <a:latin typeface="Times New Roman"/>
                <a:ea typeface="Calibri"/>
                <a:cs typeface="Times New Roman"/>
              </a:rPr>
              <a:t>ocelli</a:t>
            </a:r>
            <a:r>
              <a:rPr lang="en-IN" sz="2800" dirty="0" smtClean="0">
                <a:effectLst/>
                <a:latin typeface="Times New Roman"/>
                <a:ea typeface="Calibri"/>
                <a:cs typeface="Times New Roman"/>
              </a:rPr>
              <a:t> or stemmata in division of cornea into a </a:t>
            </a:r>
            <a:r>
              <a:rPr lang="en-IN" sz="2800" dirty="0" smtClean="0">
                <a:solidFill>
                  <a:srgbClr val="FF0000"/>
                </a:solidFill>
                <a:effectLst/>
                <a:latin typeface="Times New Roman"/>
                <a:ea typeface="Calibri"/>
                <a:cs typeface="Times New Roman"/>
              </a:rPr>
              <a:t>large no. of facets.</a:t>
            </a:r>
            <a:endParaRPr lang="en-IN" sz="2000" dirty="0">
              <a:solidFill>
                <a:srgbClr val="FF0000"/>
              </a:solidFill>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The facets are arranged in hexagonal form.</a:t>
            </a:r>
            <a:endParaRPr lang="en-IN" sz="2000" dirty="0">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Generally, all facets form a single spherical eye bulging out on parietal regions of head.</a:t>
            </a:r>
            <a:endParaRPr lang="en-IN" sz="2000" dirty="0">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Facets size is mostly proportional to square root of height of eye.</a:t>
            </a:r>
            <a:endParaRPr lang="en-IN" sz="2000" dirty="0">
              <a:ea typeface="Calibri"/>
              <a:cs typeface="Times New Roman"/>
            </a:endParaRPr>
          </a:p>
          <a:p>
            <a:pPr marL="342900" lvl="0" indent="-342900" algn="just">
              <a:spcAft>
                <a:spcPts val="0"/>
              </a:spcAft>
              <a:buFont typeface="Wingdings"/>
              <a:buChar char=""/>
            </a:pPr>
            <a:r>
              <a:rPr lang="en-IN" sz="2800" dirty="0" smtClean="0">
                <a:effectLst/>
                <a:latin typeface="Times New Roman"/>
                <a:ea typeface="Calibri"/>
                <a:cs typeface="Times New Roman"/>
              </a:rPr>
              <a:t>Size of the facets situated at centre may differ from those situated dorsally or ventrally.</a:t>
            </a:r>
            <a:endParaRPr lang="en-IN" sz="2000" dirty="0">
              <a:ea typeface="Calibri"/>
              <a:cs typeface="Times New Roman"/>
            </a:endParaRPr>
          </a:p>
          <a:p>
            <a:pPr marL="1371600" algn="just">
              <a:lnSpc>
                <a:spcPct val="115000"/>
              </a:lnSpc>
              <a:spcAft>
                <a:spcPts val="0"/>
              </a:spcAft>
            </a:pPr>
            <a:r>
              <a:rPr lang="en-IN" sz="2000" dirty="0" smtClean="0">
                <a:effectLst/>
                <a:latin typeface="Times New Roman"/>
                <a:ea typeface="Calibri"/>
                <a:cs typeface="Times New Roman"/>
              </a:rPr>
              <a:t> </a:t>
            </a:r>
            <a:endParaRPr lang="en-IN" sz="1600" dirty="0">
              <a:ea typeface="Calibri"/>
              <a:cs typeface="Times New Roman"/>
            </a:endParaRPr>
          </a:p>
        </p:txBody>
      </p:sp>
    </p:spTree>
    <p:extLst>
      <p:ext uri="{BB962C8B-B14F-4D97-AF65-F5344CB8AC3E}">
        <p14:creationId xmlns:p14="http://schemas.microsoft.com/office/powerpoint/2010/main" val="112681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64" y="44624"/>
            <a:ext cx="9111035" cy="1295739"/>
          </a:xfrm>
          <a:prstGeom prst="rect">
            <a:avLst/>
          </a:prstGeom>
        </p:spPr>
        <p:txBody>
          <a:bodyPr wrap="square">
            <a:spAutoFit/>
          </a:bodyPr>
          <a:lstStyle/>
          <a:p>
            <a:pPr marL="1371600" lvl="0" indent="-1371600">
              <a:lnSpc>
                <a:spcPct val="115000"/>
              </a:lnSpc>
            </a:pPr>
            <a:r>
              <a:rPr lang="en-IN" sz="2800" b="1" i="1" u="sng" dirty="0">
                <a:solidFill>
                  <a:prstClr val="black"/>
                </a:solidFill>
                <a:latin typeface="Times New Roman"/>
                <a:ea typeface="Calibri"/>
                <a:cs typeface="Times New Roman"/>
              </a:rPr>
              <a:t>Structure of </a:t>
            </a:r>
            <a:r>
              <a:rPr lang="en-IN" sz="2800" b="1" i="1" u="sng" dirty="0" err="1">
                <a:solidFill>
                  <a:prstClr val="black"/>
                </a:solidFill>
                <a:latin typeface="Times New Roman"/>
                <a:ea typeface="Calibri"/>
                <a:cs typeface="Times New Roman"/>
              </a:rPr>
              <a:t>Ommatidium</a:t>
            </a:r>
            <a:endParaRPr lang="en-IN" sz="2000" dirty="0">
              <a:solidFill>
                <a:prstClr val="black"/>
              </a:solidFill>
              <a:ea typeface="Calibri"/>
              <a:cs typeface="Times New Roman"/>
            </a:endParaRPr>
          </a:p>
          <a:p>
            <a:pPr marL="342900" lvl="0" indent="-342900" algn="just">
              <a:lnSpc>
                <a:spcPct val="115000"/>
              </a:lnSpc>
              <a:spcAft>
                <a:spcPts val="1000"/>
              </a:spcAft>
              <a:buFont typeface="Wingdings"/>
              <a:buChar char=""/>
            </a:pPr>
            <a:r>
              <a:rPr lang="en-IN" sz="2000" dirty="0" err="1">
                <a:solidFill>
                  <a:prstClr val="black"/>
                </a:solidFill>
                <a:latin typeface="Times New Roman"/>
                <a:ea typeface="Calibri"/>
                <a:cs typeface="Times New Roman"/>
              </a:rPr>
              <a:t>Ommatidium</a:t>
            </a:r>
            <a:r>
              <a:rPr lang="en-IN" sz="2000" dirty="0">
                <a:solidFill>
                  <a:prstClr val="black"/>
                </a:solidFill>
                <a:latin typeface="Times New Roman"/>
                <a:ea typeface="Calibri"/>
                <a:cs typeface="Times New Roman"/>
              </a:rPr>
              <a:t> consists of cornea, </a:t>
            </a:r>
            <a:r>
              <a:rPr lang="en-IN" sz="2000" dirty="0" err="1">
                <a:solidFill>
                  <a:prstClr val="black"/>
                </a:solidFill>
                <a:latin typeface="Times New Roman"/>
                <a:ea typeface="Calibri"/>
                <a:cs typeface="Times New Roman"/>
              </a:rPr>
              <a:t>corneagen</a:t>
            </a:r>
            <a:r>
              <a:rPr lang="en-IN" sz="2000" dirty="0">
                <a:solidFill>
                  <a:prstClr val="black"/>
                </a:solidFill>
                <a:latin typeface="Times New Roman"/>
                <a:ea typeface="Calibri"/>
                <a:cs typeface="Times New Roman"/>
              </a:rPr>
              <a:t> layer, cone or </a:t>
            </a:r>
            <a:r>
              <a:rPr lang="en-IN" sz="2000" dirty="0" err="1">
                <a:solidFill>
                  <a:prstClr val="black"/>
                </a:solidFill>
                <a:latin typeface="Times New Roman"/>
                <a:ea typeface="Calibri"/>
                <a:cs typeface="Times New Roman"/>
              </a:rPr>
              <a:t>Semper’s</a:t>
            </a:r>
            <a:r>
              <a:rPr lang="en-IN" sz="2000" dirty="0">
                <a:solidFill>
                  <a:prstClr val="black"/>
                </a:solidFill>
                <a:latin typeface="Times New Roman"/>
                <a:ea typeface="Calibri"/>
                <a:cs typeface="Times New Roman"/>
              </a:rPr>
              <a:t> cells, primary and secondary iris cells and </a:t>
            </a:r>
            <a:r>
              <a:rPr lang="en-IN" sz="2000" dirty="0" err="1">
                <a:solidFill>
                  <a:prstClr val="black"/>
                </a:solidFill>
                <a:latin typeface="Times New Roman"/>
                <a:ea typeface="Calibri"/>
                <a:cs typeface="Times New Roman"/>
              </a:rPr>
              <a:t>retinula</a:t>
            </a:r>
            <a:r>
              <a:rPr lang="en-IN" sz="2000" dirty="0">
                <a:solidFill>
                  <a:prstClr val="black"/>
                </a:solidFill>
                <a:latin typeface="Times New Roman"/>
                <a:ea typeface="Calibri"/>
                <a:cs typeface="Times New Roman"/>
              </a:rPr>
              <a:t> cells.</a:t>
            </a:r>
            <a:endParaRPr lang="en-IN" sz="1600" dirty="0">
              <a:solidFill>
                <a:prstClr val="black"/>
              </a:solidFill>
              <a:ea typeface="Calibri"/>
              <a:cs typeface="Times New Roman"/>
            </a:endParaRPr>
          </a:p>
        </p:txBody>
      </p:sp>
      <p:pic>
        <p:nvPicPr>
          <p:cNvPr id="3" name="Picture 2"/>
          <p:cNvPicPr/>
          <p:nvPr/>
        </p:nvPicPr>
        <p:blipFill rotWithShape="1">
          <a:blip r:embed="rId2"/>
          <a:srcRect l="56403" t="1980" r="13725" b="2640"/>
          <a:stretch/>
        </p:blipFill>
        <p:spPr bwMode="auto">
          <a:xfrm>
            <a:off x="4067944" y="1268760"/>
            <a:ext cx="5040560" cy="5524154"/>
          </a:xfrm>
          <a:prstGeom prst="rect">
            <a:avLst/>
          </a:prstGeom>
          <a:ln>
            <a:solidFill>
              <a:sysClr val="windowText" lastClr="000000"/>
            </a:solidFill>
          </a:ln>
          <a:extLst>
            <a:ext uri="{53640926-AAD7-44D8-BBD7-CCE9431645EC}">
              <a14:shadowObscured xmlns:a14="http://schemas.microsoft.com/office/drawing/2010/main"/>
            </a:ext>
          </a:extLst>
        </p:spPr>
      </p:pic>
      <p:sp>
        <p:nvSpPr>
          <p:cNvPr id="4" name="Rectangle 3"/>
          <p:cNvSpPr/>
          <p:nvPr/>
        </p:nvSpPr>
        <p:spPr>
          <a:xfrm>
            <a:off x="32964" y="1398484"/>
            <a:ext cx="3890964" cy="5507662"/>
          </a:xfrm>
          <a:prstGeom prst="rect">
            <a:avLst/>
          </a:prstGeom>
        </p:spPr>
        <p:txBody>
          <a:bodyPr wrap="square">
            <a:spAutoFit/>
          </a:bodyPr>
          <a:lstStyle/>
          <a:p>
            <a:pPr marL="342900" lvl="0" indent="-342900" algn="just">
              <a:lnSpc>
                <a:spcPct val="115000"/>
              </a:lnSpc>
              <a:spcAft>
                <a:spcPts val="0"/>
              </a:spcAft>
              <a:buFont typeface="+mj-lt"/>
              <a:buAutoNum type="alphaLcParenBoth"/>
            </a:pPr>
            <a:r>
              <a:rPr lang="en-IN" sz="1700" b="1" i="1" dirty="0" smtClean="0">
                <a:effectLst/>
                <a:latin typeface="Times New Roman"/>
                <a:ea typeface="Calibri"/>
                <a:cs typeface="Times New Roman"/>
              </a:rPr>
              <a:t>Cornea</a:t>
            </a:r>
            <a:endParaRPr lang="en-IN" sz="1700" dirty="0">
              <a:ea typeface="Calibri"/>
              <a:cs typeface="Times New Roman"/>
            </a:endParaRPr>
          </a:p>
          <a:p>
            <a:pPr marL="342900" lvl="0" indent="-342900" algn="just">
              <a:lnSpc>
                <a:spcPct val="115000"/>
              </a:lnSpc>
              <a:spcAft>
                <a:spcPts val="0"/>
              </a:spcAft>
              <a:buFont typeface="Symbol"/>
              <a:buChar char=""/>
            </a:pPr>
            <a:r>
              <a:rPr lang="en-IN" sz="1700" dirty="0" smtClean="0">
                <a:effectLst/>
                <a:latin typeface="Times New Roman"/>
                <a:ea typeface="Calibri"/>
                <a:cs typeface="Times New Roman"/>
              </a:rPr>
              <a:t>It is the </a:t>
            </a:r>
            <a:r>
              <a:rPr lang="en-IN" sz="1700" dirty="0" smtClean="0">
                <a:solidFill>
                  <a:srgbClr val="FF0000"/>
                </a:solidFill>
                <a:effectLst/>
                <a:latin typeface="Times New Roman"/>
                <a:ea typeface="Calibri"/>
                <a:cs typeface="Times New Roman"/>
              </a:rPr>
              <a:t>outermost part</a:t>
            </a:r>
            <a:r>
              <a:rPr lang="en-IN" sz="1700" dirty="0" smtClean="0">
                <a:effectLst/>
                <a:latin typeface="Times New Roman"/>
                <a:ea typeface="Calibri"/>
                <a:cs typeface="Times New Roman"/>
              </a:rPr>
              <a:t> of </a:t>
            </a:r>
            <a:r>
              <a:rPr lang="en-IN" sz="1700" dirty="0" err="1" smtClean="0">
                <a:effectLst/>
                <a:latin typeface="Times New Roman"/>
                <a:ea typeface="Calibri"/>
                <a:cs typeface="Times New Roman"/>
              </a:rPr>
              <a:t>ommatidium</a:t>
            </a:r>
            <a:r>
              <a:rPr lang="en-IN" sz="1700" dirty="0" smtClean="0">
                <a:effectLst/>
                <a:latin typeface="Times New Roman"/>
                <a:ea typeface="Calibri"/>
                <a:cs typeface="Times New Roman"/>
              </a:rPr>
              <a:t>.</a:t>
            </a:r>
            <a:endParaRPr lang="en-IN" sz="1700" dirty="0">
              <a:ea typeface="Calibri"/>
              <a:cs typeface="Times New Roman"/>
            </a:endParaRPr>
          </a:p>
          <a:p>
            <a:pPr marL="342900" lvl="0" indent="-342900" algn="just">
              <a:lnSpc>
                <a:spcPct val="115000"/>
              </a:lnSpc>
              <a:spcAft>
                <a:spcPts val="0"/>
              </a:spcAft>
              <a:buFont typeface="Symbol"/>
              <a:buChar char=""/>
            </a:pPr>
            <a:r>
              <a:rPr lang="en-IN" sz="1700" dirty="0" smtClean="0">
                <a:effectLst/>
                <a:latin typeface="Times New Roman"/>
                <a:ea typeface="Calibri"/>
                <a:cs typeface="Times New Roman"/>
              </a:rPr>
              <a:t>It is transparent, colourless and biconvex modified </a:t>
            </a:r>
            <a:r>
              <a:rPr lang="en-IN" sz="1700" dirty="0" err="1" smtClean="0">
                <a:effectLst/>
                <a:latin typeface="Times New Roman"/>
                <a:ea typeface="Calibri"/>
                <a:cs typeface="Times New Roman"/>
              </a:rPr>
              <a:t>cuticular</a:t>
            </a:r>
            <a:r>
              <a:rPr lang="en-IN" sz="1700" dirty="0" smtClean="0">
                <a:effectLst/>
                <a:latin typeface="Times New Roman"/>
                <a:ea typeface="Calibri"/>
                <a:cs typeface="Times New Roman"/>
              </a:rPr>
              <a:t> area, often termed as facet or lens.</a:t>
            </a:r>
            <a:endParaRPr lang="en-IN" sz="1700" dirty="0">
              <a:ea typeface="Calibri"/>
              <a:cs typeface="Times New Roman"/>
            </a:endParaRPr>
          </a:p>
          <a:p>
            <a:pPr marL="342900" lvl="0" indent="-342900" algn="just">
              <a:lnSpc>
                <a:spcPct val="115000"/>
              </a:lnSpc>
              <a:spcAft>
                <a:spcPts val="0"/>
              </a:spcAft>
              <a:buFont typeface="Symbol"/>
              <a:buChar char=""/>
            </a:pPr>
            <a:r>
              <a:rPr lang="en-IN" sz="1700" dirty="0" smtClean="0">
                <a:effectLst/>
                <a:latin typeface="Times New Roman"/>
                <a:ea typeface="Calibri"/>
                <a:cs typeface="Times New Roman"/>
              </a:rPr>
              <a:t>It is cast off at each </a:t>
            </a:r>
            <a:r>
              <a:rPr lang="en-IN" sz="1700" dirty="0" err="1" smtClean="0">
                <a:effectLst/>
                <a:latin typeface="Times New Roman"/>
                <a:ea typeface="Calibri"/>
                <a:cs typeface="Times New Roman"/>
              </a:rPr>
              <a:t>ecdysis</a:t>
            </a:r>
            <a:r>
              <a:rPr lang="en-IN" sz="1700" dirty="0" smtClean="0">
                <a:effectLst/>
                <a:latin typeface="Times New Roman"/>
                <a:ea typeface="Calibri"/>
                <a:cs typeface="Times New Roman"/>
              </a:rPr>
              <a:t> and </a:t>
            </a:r>
            <a:r>
              <a:rPr lang="en-IN" sz="1700" dirty="0" err="1" smtClean="0">
                <a:effectLst/>
                <a:latin typeface="Times New Roman"/>
                <a:ea typeface="Calibri"/>
                <a:cs typeface="Times New Roman"/>
              </a:rPr>
              <a:t>resecreted</a:t>
            </a:r>
            <a:r>
              <a:rPr lang="en-IN" sz="1700" dirty="0" smtClean="0">
                <a:effectLst/>
                <a:latin typeface="Times New Roman"/>
                <a:ea typeface="Calibri"/>
                <a:cs typeface="Times New Roman"/>
              </a:rPr>
              <a:t> by epidermal </a:t>
            </a:r>
            <a:r>
              <a:rPr lang="en-IN" sz="1700" dirty="0" err="1" smtClean="0">
                <a:effectLst/>
                <a:latin typeface="Times New Roman"/>
                <a:ea typeface="Calibri"/>
                <a:cs typeface="Times New Roman"/>
              </a:rPr>
              <a:t>corneagen</a:t>
            </a:r>
            <a:r>
              <a:rPr lang="en-IN" sz="1700" dirty="0" smtClean="0">
                <a:effectLst/>
                <a:latin typeface="Times New Roman"/>
                <a:ea typeface="Calibri"/>
                <a:cs typeface="Times New Roman"/>
              </a:rPr>
              <a:t> cells.</a:t>
            </a:r>
            <a:endParaRPr lang="en-IN" sz="1700" dirty="0">
              <a:ea typeface="Calibri"/>
              <a:cs typeface="Times New Roman"/>
            </a:endParaRPr>
          </a:p>
          <a:p>
            <a:pPr lvl="0" algn="just">
              <a:lnSpc>
                <a:spcPct val="115000"/>
              </a:lnSpc>
              <a:spcAft>
                <a:spcPts val="0"/>
              </a:spcAft>
            </a:pPr>
            <a:r>
              <a:rPr lang="en-IN" sz="1700" b="1" i="1" dirty="0" smtClean="0">
                <a:effectLst/>
                <a:latin typeface="Times New Roman"/>
                <a:ea typeface="Calibri"/>
                <a:cs typeface="Times New Roman"/>
              </a:rPr>
              <a:t>b. </a:t>
            </a:r>
            <a:r>
              <a:rPr lang="en-IN" sz="1700" b="1" i="1" dirty="0" err="1" smtClean="0">
                <a:effectLst/>
                <a:latin typeface="Times New Roman"/>
                <a:ea typeface="Calibri"/>
                <a:cs typeface="Times New Roman"/>
              </a:rPr>
              <a:t>Corneagen</a:t>
            </a:r>
            <a:r>
              <a:rPr lang="en-IN" sz="1700" b="1" i="1" dirty="0" smtClean="0">
                <a:effectLst/>
                <a:latin typeface="Times New Roman"/>
                <a:ea typeface="Calibri"/>
                <a:cs typeface="Times New Roman"/>
              </a:rPr>
              <a:t> cells</a:t>
            </a:r>
            <a:endParaRPr lang="en-IN" sz="1700" dirty="0">
              <a:ea typeface="Calibri"/>
              <a:cs typeface="Times New Roman"/>
            </a:endParaRPr>
          </a:p>
          <a:p>
            <a:pPr marL="342900" lvl="0" indent="-342900" algn="just">
              <a:lnSpc>
                <a:spcPct val="115000"/>
              </a:lnSpc>
              <a:spcAft>
                <a:spcPts val="0"/>
              </a:spcAft>
              <a:buFont typeface="Symbol"/>
              <a:buChar char=""/>
            </a:pPr>
            <a:r>
              <a:rPr lang="en-IN" sz="1700" dirty="0" smtClean="0">
                <a:effectLst/>
                <a:latin typeface="Times New Roman"/>
                <a:ea typeface="Calibri"/>
                <a:cs typeface="Times New Roman"/>
              </a:rPr>
              <a:t>These are epidermal or hypodermal </a:t>
            </a:r>
            <a:r>
              <a:rPr lang="en-IN" sz="1700" dirty="0" smtClean="0">
                <a:solidFill>
                  <a:srgbClr val="FF0000"/>
                </a:solidFill>
                <a:effectLst/>
                <a:latin typeface="Times New Roman"/>
                <a:ea typeface="Calibri"/>
                <a:cs typeface="Times New Roman"/>
              </a:rPr>
              <a:t>cells lying behind the cornea</a:t>
            </a:r>
            <a:r>
              <a:rPr lang="en-IN" sz="1700" dirty="0" smtClean="0">
                <a:effectLst/>
                <a:latin typeface="Times New Roman"/>
                <a:ea typeface="Calibri"/>
                <a:cs typeface="Times New Roman"/>
              </a:rPr>
              <a:t>.</a:t>
            </a:r>
            <a:endParaRPr lang="en-IN" sz="1700" dirty="0">
              <a:ea typeface="Calibri"/>
              <a:cs typeface="Times New Roman"/>
            </a:endParaRPr>
          </a:p>
          <a:p>
            <a:pPr marL="342900" lvl="0" indent="-342900" algn="just">
              <a:lnSpc>
                <a:spcPct val="115000"/>
              </a:lnSpc>
              <a:spcAft>
                <a:spcPts val="0"/>
              </a:spcAft>
              <a:buFont typeface="Symbol"/>
              <a:buChar char=""/>
            </a:pPr>
            <a:r>
              <a:rPr lang="en-IN" sz="1700" dirty="0" smtClean="0">
                <a:effectLst/>
                <a:latin typeface="Times New Roman"/>
                <a:ea typeface="Calibri"/>
                <a:cs typeface="Times New Roman"/>
              </a:rPr>
              <a:t>A group of two </a:t>
            </a:r>
            <a:r>
              <a:rPr lang="en-IN" sz="1700" dirty="0" err="1" smtClean="0">
                <a:effectLst/>
                <a:latin typeface="Times New Roman"/>
                <a:ea typeface="Calibri"/>
                <a:cs typeface="Times New Roman"/>
              </a:rPr>
              <a:t>corneagen</a:t>
            </a:r>
            <a:r>
              <a:rPr lang="en-IN" sz="1700" dirty="0" smtClean="0">
                <a:effectLst/>
                <a:latin typeface="Times New Roman"/>
                <a:ea typeface="Calibri"/>
                <a:cs typeface="Times New Roman"/>
              </a:rPr>
              <a:t> cells secrete a single lens.</a:t>
            </a:r>
            <a:endParaRPr lang="en-IN" sz="1700" dirty="0">
              <a:ea typeface="Calibri"/>
              <a:cs typeface="Times New Roman"/>
            </a:endParaRPr>
          </a:p>
          <a:p>
            <a:pPr lvl="0" algn="just">
              <a:lnSpc>
                <a:spcPct val="115000"/>
              </a:lnSpc>
              <a:spcAft>
                <a:spcPts val="0"/>
              </a:spcAft>
            </a:pPr>
            <a:r>
              <a:rPr lang="en-IN" sz="1700" b="1" i="1" dirty="0" smtClean="0">
                <a:effectLst/>
                <a:latin typeface="Times New Roman"/>
                <a:ea typeface="Calibri"/>
                <a:cs typeface="Times New Roman"/>
              </a:rPr>
              <a:t>c. Cone or Semper cells</a:t>
            </a:r>
            <a:endParaRPr lang="en-IN" sz="1700" dirty="0">
              <a:ea typeface="Calibri"/>
              <a:cs typeface="Times New Roman"/>
            </a:endParaRPr>
          </a:p>
          <a:p>
            <a:pPr marL="342900" lvl="0" indent="-342900" algn="just">
              <a:lnSpc>
                <a:spcPct val="115000"/>
              </a:lnSpc>
              <a:spcAft>
                <a:spcPts val="0"/>
              </a:spcAft>
              <a:buFont typeface="Symbol"/>
              <a:buChar char=""/>
            </a:pPr>
            <a:r>
              <a:rPr lang="en-IN" sz="1700" dirty="0" smtClean="0">
                <a:effectLst/>
                <a:latin typeface="Times New Roman"/>
                <a:ea typeface="Calibri"/>
                <a:cs typeface="Times New Roman"/>
              </a:rPr>
              <a:t>Beneath the </a:t>
            </a:r>
            <a:r>
              <a:rPr lang="en-IN" sz="1700" dirty="0" err="1" smtClean="0">
                <a:effectLst/>
                <a:latin typeface="Times New Roman"/>
                <a:ea typeface="Calibri"/>
                <a:cs typeface="Times New Roman"/>
              </a:rPr>
              <a:t>corneagen</a:t>
            </a:r>
            <a:r>
              <a:rPr lang="en-IN" sz="1700" dirty="0" smtClean="0">
                <a:effectLst/>
                <a:latin typeface="Times New Roman"/>
                <a:ea typeface="Calibri"/>
                <a:cs typeface="Times New Roman"/>
              </a:rPr>
              <a:t> layer or cornea, there are four distinct cells.</a:t>
            </a:r>
            <a:endParaRPr lang="en-IN" sz="1700" dirty="0">
              <a:ea typeface="Calibri"/>
              <a:cs typeface="Times New Roman"/>
            </a:endParaRPr>
          </a:p>
          <a:p>
            <a:pPr marL="342900" lvl="0" indent="-342900" algn="just">
              <a:lnSpc>
                <a:spcPct val="115000"/>
              </a:lnSpc>
              <a:spcAft>
                <a:spcPts val="1000"/>
              </a:spcAft>
              <a:buFont typeface="Symbol"/>
              <a:buChar char=""/>
            </a:pPr>
            <a:r>
              <a:rPr lang="en-IN" sz="1700" dirty="0" smtClean="0">
                <a:effectLst/>
                <a:latin typeface="Times New Roman"/>
                <a:ea typeface="Calibri"/>
                <a:cs typeface="Times New Roman"/>
              </a:rPr>
              <a:t>They secrete crystalline or liquid cone.</a:t>
            </a:r>
            <a:endParaRPr lang="en-IN" sz="1700" dirty="0">
              <a:ea typeface="Calibri"/>
              <a:cs typeface="Times New Roman"/>
            </a:endParaRPr>
          </a:p>
        </p:txBody>
      </p:sp>
    </p:spTree>
    <p:extLst>
      <p:ext uri="{BB962C8B-B14F-4D97-AF65-F5344CB8AC3E}">
        <p14:creationId xmlns:p14="http://schemas.microsoft.com/office/powerpoint/2010/main" val="4043582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13" y="44624"/>
            <a:ext cx="8928992" cy="2322174"/>
          </a:xfrm>
          <a:prstGeom prst="rect">
            <a:avLst/>
          </a:prstGeom>
        </p:spPr>
        <p:txBody>
          <a:bodyPr wrap="square">
            <a:spAutoFit/>
          </a:bodyPr>
          <a:lstStyle/>
          <a:p>
            <a:pPr lvl="0" algn="just">
              <a:lnSpc>
                <a:spcPct val="115000"/>
              </a:lnSpc>
              <a:spcAft>
                <a:spcPts val="0"/>
              </a:spcAft>
            </a:pPr>
            <a:r>
              <a:rPr lang="en-IN" b="1" i="1" dirty="0" smtClean="0">
                <a:effectLst/>
                <a:latin typeface="Times New Roman"/>
                <a:ea typeface="Calibri"/>
                <a:cs typeface="Times New Roman"/>
              </a:rPr>
              <a:t>d. </a:t>
            </a:r>
            <a:r>
              <a:rPr lang="en-IN" b="1" i="1" dirty="0" err="1" smtClean="0">
                <a:effectLst/>
                <a:latin typeface="Times New Roman"/>
                <a:ea typeface="Calibri"/>
                <a:cs typeface="Times New Roman"/>
              </a:rPr>
              <a:t>Retinula</a:t>
            </a:r>
            <a:r>
              <a:rPr lang="en-IN" b="1" i="1" dirty="0" smtClean="0">
                <a:effectLst/>
                <a:latin typeface="Times New Roman"/>
                <a:ea typeface="Calibri"/>
                <a:cs typeface="Times New Roman"/>
              </a:rPr>
              <a:t> cells</a:t>
            </a:r>
            <a:endParaRPr lang="en-IN" sz="1400" dirty="0">
              <a:ea typeface="Calibri"/>
              <a:cs typeface="Times New Roman"/>
            </a:endParaRPr>
          </a:p>
          <a:p>
            <a:pPr marL="342900" lvl="0" indent="-342900" algn="just">
              <a:lnSpc>
                <a:spcPct val="115000"/>
              </a:lnSpc>
              <a:spcAft>
                <a:spcPts val="0"/>
              </a:spcAft>
              <a:buFont typeface="Symbol"/>
              <a:buChar char=""/>
            </a:pPr>
            <a:r>
              <a:rPr lang="en-IN" dirty="0" smtClean="0">
                <a:effectLst/>
                <a:latin typeface="Times New Roman"/>
                <a:ea typeface="Calibri"/>
                <a:cs typeface="Times New Roman"/>
              </a:rPr>
              <a:t>Crystalline cone is followed by a long retina forming basal part of an </a:t>
            </a:r>
            <a:r>
              <a:rPr lang="en-IN" dirty="0" err="1" smtClean="0">
                <a:effectLst/>
                <a:latin typeface="Times New Roman"/>
                <a:ea typeface="Calibri"/>
                <a:cs typeface="Times New Roman"/>
              </a:rPr>
              <a:t>ommatidium</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gn="just">
              <a:lnSpc>
                <a:spcPct val="115000"/>
              </a:lnSpc>
              <a:spcAft>
                <a:spcPts val="0"/>
              </a:spcAft>
              <a:buFont typeface="Symbol"/>
              <a:buChar char=""/>
            </a:pPr>
            <a:r>
              <a:rPr lang="en-IN" dirty="0" smtClean="0">
                <a:effectLst/>
                <a:latin typeface="Times New Roman"/>
                <a:ea typeface="Calibri"/>
                <a:cs typeface="Times New Roman"/>
              </a:rPr>
              <a:t>It is formed from a group of alike </a:t>
            </a:r>
            <a:r>
              <a:rPr lang="en-IN" dirty="0" smtClean="0">
                <a:solidFill>
                  <a:srgbClr val="FF0000"/>
                </a:solidFill>
                <a:effectLst/>
                <a:latin typeface="Times New Roman"/>
                <a:ea typeface="Calibri"/>
                <a:cs typeface="Times New Roman"/>
              </a:rPr>
              <a:t>seven </a:t>
            </a:r>
            <a:r>
              <a:rPr lang="en-IN" dirty="0" err="1" smtClean="0">
                <a:solidFill>
                  <a:srgbClr val="FF0000"/>
                </a:solidFill>
                <a:effectLst/>
                <a:latin typeface="Times New Roman"/>
                <a:ea typeface="Calibri"/>
                <a:cs typeface="Times New Roman"/>
              </a:rPr>
              <a:t>retinula</a:t>
            </a:r>
            <a:r>
              <a:rPr lang="en-IN" dirty="0" smtClean="0">
                <a:solidFill>
                  <a:srgbClr val="FF0000"/>
                </a:solidFill>
                <a:effectLst/>
                <a:latin typeface="Times New Roman"/>
                <a:ea typeface="Calibri"/>
                <a:cs typeface="Times New Roman"/>
              </a:rPr>
              <a:t> cells as pigmented visual cells</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gn="just">
              <a:lnSpc>
                <a:spcPct val="115000"/>
              </a:lnSpc>
              <a:spcAft>
                <a:spcPts val="0"/>
              </a:spcAft>
              <a:buFont typeface="Symbol"/>
              <a:buChar char=""/>
            </a:pPr>
            <a:r>
              <a:rPr lang="en-IN" dirty="0" smtClean="0">
                <a:effectLst/>
                <a:latin typeface="Times New Roman"/>
                <a:ea typeface="Calibri"/>
                <a:cs typeface="Times New Roman"/>
              </a:rPr>
              <a:t>Each </a:t>
            </a:r>
            <a:r>
              <a:rPr lang="en-IN" dirty="0" err="1" smtClean="0">
                <a:effectLst/>
                <a:latin typeface="Times New Roman"/>
                <a:ea typeface="Calibri"/>
                <a:cs typeface="Times New Roman"/>
              </a:rPr>
              <a:t>retinula</a:t>
            </a:r>
            <a:r>
              <a:rPr lang="en-IN" dirty="0" smtClean="0">
                <a:effectLst/>
                <a:latin typeface="Times New Roman"/>
                <a:ea typeface="Calibri"/>
                <a:cs typeface="Times New Roman"/>
              </a:rPr>
              <a:t> cell posteriorly terminates above basement membrane and gives out post-retinal axonal fibre running towards optic lobe.</a:t>
            </a:r>
            <a:endParaRPr lang="en-IN" sz="1400" dirty="0">
              <a:ea typeface="Calibri"/>
              <a:cs typeface="Times New Roman"/>
            </a:endParaRPr>
          </a:p>
          <a:p>
            <a:pPr marL="342900" lvl="0" indent="-342900" algn="just">
              <a:lnSpc>
                <a:spcPct val="115000"/>
              </a:lnSpc>
              <a:spcAft>
                <a:spcPts val="1000"/>
              </a:spcAft>
              <a:buFont typeface="Symbol"/>
              <a:buChar char=""/>
            </a:pP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 is an internal optic rod having a </a:t>
            </a:r>
            <a:r>
              <a:rPr lang="en-IN" dirty="0" err="1" smtClean="0">
                <a:effectLst/>
                <a:latin typeface="Times New Roman"/>
                <a:ea typeface="Calibri"/>
                <a:cs typeface="Times New Roman"/>
              </a:rPr>
              <a:t>fibrillar</a:t>
            </a:r>
            <a:r>
              <a:rPr lang="en-IN" dirty="0" smtClean="0">
                <a:effectLst/>
                <a:latin typeface="Times New Roman"/>
                <a:ea typeface="Calibri"/>
                <a:cs typeface="Times New Roman"/>
              </a:rPr>
              <a:t> structure and it becomes a central axis of retina.</a:t>
            </a:r>
            <a:endParaRPr lang="en-IN" sz="1400" dirty="0">
              <a:ea typeface="Calibri"/>
              <a:cs typeface="Times New Roman"/>
            </a:endParaRPr>
          </a:p>
        </p:txBody>
      </p:sp>
      <p:sp>
        <p:nvSpPr>
          <p:cNvPr id="3" name="Rectangle 2"/>
          <p:cNvSpPr/>
          <p:nvPr/>
        </p:nvSpPr>
        <p:spPr>
          <a:xfrm>
            <a:off x="93613" y="2276872"/>
            <a:ext cx="8928992" cy="4574073"/>
          </a:xfrm>
          <a:prstGeom prst="rect">
            <a:avLst/>
          </a:prstGeom>
        </p:spPr>
        <p:txBody>
          <a:bodyPr wrap="square">
            <a:spAutoFit/>
          </a:bodyPr>
          <a:lstStyle/>
          <a:p>
            <a:pPr lvl="0" algn="just">
              <a:lnSpc>
                <a:spcPct val="115000"/>
              </a:lnSpc>
              <a:spcAft>
                <a:spcPts val="0"/>
              </a:spcAft>
            </a:pPr>
            <a:r>
              <a:rPr lang="en-IN" sz="1600" b="1" i="1" dirty="0" smtClean="0">
                <a:effectLst/>
                <a:latin typeface="Times New Roman"/>
                <a:ea typeface="Calibri"/>
                <a:cs typeface="Times New Roman"/>
              </a:rPr>
              <a:t>e. Pigment or Iris cells</a:t>
            </a:r>
            <a:endParaRPr lang="en-IN" sz="12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There are two groups of Iris cells:</a:t>
            </a:r>
            <a:endParaRPr lang="en-IN" sz="1200" dirty="0">
              <a:ea typeface="Calibri"/>
              <a:cs typeface="Times New Roman"/>
            </a:endParaRPr>
          </a:p>
          <a:p>
            <a:pPr marL="342900" lvl="0" indent="-342900" algn="just">
              <a:lnSpc>
                <a:spcPct val="115000"/>
              </a:lnSpc>
              <a:spcAft>
                <a:spcPts val="0"/>
              </a:spcAft>
              <a:buFont typeface="+mj-lt"/>
              <a:buAutoNum type="romanLcParenBoth"/>
            </a:pPr>
            <a:r>
              <a:rPr lang="en-IN" sz="1600" dirty="0" smtClean="0">
                <a:solidFill>
                  <a:srgbClr val="FF0000"/>
                </a:solidFill>
                <a:effectLst/>
                <a:latin typeface="Times New Roman"/>
                <a:ea typeface="Calibri"/>
                <a:cs typeface="Times New Roman"/>
              </a:rPr>
              <a:t>Primary (around crystalline cone cells)</a:t>
            </a:r>
            <a:endParaRPr lang="en-IN" sz="1200" dirty="0">
              <a:solidFill>
                <a:srgbClr val="FF0000"/>
              </a:solidFill>
              <a:ea typeface="Calibri"/>
              <a:cs typeface="Times New Roman"/>
            </a:endParaRPr>
          </a:p>
          <a:p>
            <a:pPr marL="342900" lvl="0" indent="-342900" algn="just">
              <a:lnSpc>
                <a:spcPct val="115000"/>
              </a:lnSpc>
              <a:spcAft>
                <a:spcPts val="0"/>
              </a:spcAft>
              <a:buFont typeface="+mj-lt"/>
              <a:buAutoNum type="romanLcParenBoth"/>
            </a:pPr>
            <a:r>
              <a:rPr lang="en-IN" sz="1600" dirty="0" smtClean="0">
                <a:solidFill>
                  <a:srgbClr val="FF0000"/>
                </a:solidFill>
                <a:effectLst/>
                <a:latin typeface="Times New Roman"/>
                <a:ea typeface="Calibri"/>
                <a:cs typeface="Times New Roman"/>
              </a:rPr>
              <a:t>Secondary (around </a:t>
            </a:r>
            <a:r>
              <a:rPr lang="en-IN" sz="1600" dirty="0" err="1" smtClean="0">
                <a:solidFill>
                  <a:srgbClr val="FF0000"/>
                </a:solidFill>
                <a:effectLst/>
                <a:latin typeface="Times New Roman"/>
                <a:ea typeface="Calibri"/>
                <a:cs typeface="Times New Roman"/>
              </a:rPr>
              <a:t>retinula</a:t>
            </a:r>
            <a:r>
              <a:rPr lang="en-IN" sz="1600" dirty="0" smtClean="0">
                <a:solidFill>
                  <a:srgbClr val="FF0000"/>
                </a:solidFill>
                <a:effectLst/>
                <a:latin typeface="Times New Roman"/>
                <a:ea typeface="Calibri"/>
                <a:cs typeface="Times New Roman"/>
              </a:rPr>
              <a:t> cells)</a:t>
            </a:r>
            <a:endParaRPr lang="en-IN" sz="1200" dirty="0">
              <a:solidFill>
                <a:srgbClr val="FF0000"/>
              </a:solidFill>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Iris cells are provided with two types of pigment granules:</a:t>
            </a:r>
            <a:endParaRPr lang="en-IN" sz="1200" dirty="0">
              <a:ea typeface="Calibri"/>
              <a:cs typeface="Times New Roman"/>
            </a:endParaRPr>
          </a:p>
          <a:p>
            <a:pPr marL="342900" lvl="0" indent="-342900" algn="just">
              <a:lnSpc>
                <a:spcPct val="115000"/>
              </a:lnSpc>
              <a:spcAft>
                <a:spcPts val="0"/>
              </a:spcAft>
              <a:buFont typeface="+mj-lt"/>
              <a:buAutoNum type="romanLcParenBoth"/>
            </a:pPr>
            <a:r>
              <a:rPr lang="en-IN" sz="1600" dirty="0" smtClean="0">
                <a:effectLst/>
                <a:latin typeface="Times New Roman"/>
                <a:ea typeface="Calibri"/>
                <a:cs typeface="Times New Roman"/>
              </a:rPr>
              <a:t>Black which absorb light.</a:t>
            </a:r>
            <a:endParaRPr lang="en-IN" sz="1200" dirty="0">
              <a:ea typeface="Calibri"/>
              <a:cs typeface="Times New Roman"/>
            </a:endParaRPr>
          </a:p>
          <a:p>
            <a:pPr marL="342900" lvl="0" indent="-342900" algn="just">
              <a:lnSpc>
                <a:spcPct val="115000"/>
              </a:lnSpc>
              <a:spcAft>
                <a:spcPts val="0"/>
              </a:spcAft>
              <a:buFont typeface="+mj-lt"/>
              <a:buAutoNum type="romanLcParenBoth"/>
            </a:pPr>
            <a:r>
              <a:rPr lang="en-IN" sz="1600" dirty="0" smtClean="0">
                <a:effectLst/>
                <a:latin typeface="Times New Roman"/>
                <a:ea typeface="Calibri"/>
                <a:cs typeface="Times New Roman"/>
              </a:rPr>
              <a:t>Pale or other coloured granules that reflect light.</a:t>
            </a:r>
            <a:endParaRPr lang="en-IN" sz="1200" dirty="0">
              <a:ea typeface="Calibri"/>
              <a:cs typeface="Times New Roman"/>
            </a:endParaRPr>
          </a:p>
          <a:p>
            <a:pPr lvl="0" algn="just">
              <a:lnSpc>
                <a:spcPct val="115000"/>
              </a:lnSpc>
              <a:spcAft>
                <a:spcPts val="0"/>
              </a:spcAft>
            </a:pPr>
            <a:r>
              <a:rPr lang="en-IN" sz="1600" b="1" i="1" dirty="0" smtClean="0">
                <a:effectLst/>
                <a:latin typeface="Times New Roman"/>
                <a:ea typeface="Calibri"/>
                <a:cs typeface="Times New Roman"/>
              </a:rPr>
              <a:t>f. </a:t>
            </a:r>
            <a:r>
              <a:rPr lang="en-IN" sz="1600" b="1" i="1" dirty="0" err="1" smtClean="0">
                <a:effectLst/>
                <a:latin typeface="Times New Roman"/>
                <a:ea typeface="Calibri"/>
                <a:cs typeface="Times New Roman"/>
              </a:rPr>
              <a:t>Tapetum</a:t>
            </a:r>
            <a:endParaRPr lang="en-IN" sz="12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The fine branches of trachea invest basement membrane forming a </a:t>
            </a:r>
            <a:r>
              <a:rPr lang="en-IN" sz="1600" dirty="0" err="1" smtClean="0">
                <a:effectLst/>
                <a:latin typeface="Times New Roman"/>
                <a:ea typeface="Calibri"/>
                <a:cs typeface="Times New Roman"/>
              </a:rPr>
              <a:t>tapetum</a:t>
            </a:r>
            <a:r>
              <a:rPr lang="en-IN" sz="1600" dirty="0" smtClean="0">
                <a:effectLst/>
                <a:latin typeface="Times New Roman"/>
                <a:ea typeface="Calibri"/>
                <a:cs typeface="Times New Roman"/>
              </a:rPr>
              <a:t>.</a:t>
            </a:r>
            <a:endParaRPr lang="en-IN" sz="1200" dirty="0">
              <a:ea typeface="Calibri"/>
              <a:cs typeface="Times New Roman"/>
            </a:endParaRPr>
          </a:p>
          <a:p>
            <a:pPr marL="342900" lvl="0" indent="-342900" algn="just">
              <a:lnSpc>
                <a:spcPct val="115000"/>
              </a:lnSpc>
              <a:spcAft>
                <a:spcPts val="1000"/>
              </a:spcAft>
              <a:buFont typeface="Symbol"/>
              <a:buChar char=""/>
            </a:pPr>
            <a:r>
              <a:rPr lang="en-IN" sz="1600" dirty="0" smtClean="0">
                <a:effectLst/>
                <a:latin typeface="Times New Roman"/>
                <a:ea typeface="Calibri"/>
                <a:cs typeface="Times New Roman"/>
              </a:rPr>
              <a:t>It reflects back the light and as a result the rays </a:t>
            </a:r>
            <a:r>
              <a:rPr lang="en-IN" sz="1600" dirty="0" err="1" smtClean="0">
                <a:effectLst/>
                <a:latin typeface="Times New Roman"/>
                <a:ea typeface="Calibri"/>
                <a:cs typeface="Times New Roman"/>
              </a:rPr>
              <a:t>retraverse</a:t>
            </a:r>
            <a:r>
              <a:rPr lang="en-IN" sz="1600" dirty="0" smtClean="0">
                <a:effectLst/>
                <a:latin typeface="Times New Roman"/>
                <a:ea typeface="Calibri"/>
                <a:cs typeface="Times New Roman"/>
              </a:rPr>
              <a:t> the </a:t>
            </a:r>
            <a:r>
              <a:rPr lang="en-IN" sz="1600" dirty="0" err="1" smtClean="0">
                <a:effectLst/>
                <a:latin typeface="Times New Roman"/>
                <a:ea typeface="Calibri"/>
                <a:cs typeface="Times New Roman"/>
              </a:rPr>
              <a:t>rhabdom</a:t>
            </a:r>
            <a:r>
              <a:rPr lang="en-IN" sz="1600" dirty="0" smtClean="0">
                <a:effectLst/>
                <a:latin typeface="Times New Roman"/>
                <a:ea typeface="Calibri"/>
                <a:cs typeface="Times New Roman"/>
              </a:rPr>
              <a:t>.</a:t>
            </a:r>
            <a:endParaRPr lang="en-IN" sz="1200" dirty="0">
              <a:ea typeface="Calibri"/>
              <a:cs typeface="Times New Roman"/>
            </a:endParaRPr>
          </a:p>
          <a:p>
            <a:pPr lvl="0" algn="just">
              <a:lnSpc>
                <a:spcPct val="115000"/>
              </a:lnSpc>
              <a:spcAft>
                <a:spcPts val="0"/>
              </a:spcAft>
            </a:pPr>
            <a:r>
              <a:rPr lang="en-IN" sz="1600" b="1" i="1" dirty="0" smtClean="0">
                <a:effectLst/>
                <a:latin typeface="Times New Roman"/>
                <a:ea typeface="Calibri"/>
                <a:cs typeface="Times New Roman"/>
              </a:rPr>
              <a:t>g. Optic nerve fibres</a:t>
            </a:r>
            <a:endParaRPr lang="en-IN" sz="12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Optic lobe of each side of brain is directly connected to compound eye.</a:t>
            </a:r>
            <a:endParaRPr lang="en-IN" sz="12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Nerve fibres arising from </a:t>
            </a:r>
            <a:r>
              <a:rPr lang="en-IN" sz="1600" dirty="0" err="1" smtClean="0">
                <a:effectLst/>
                <a:latin typeface="Times New Roman"/>
                <a:ea typeface="Calibri"/>
                <a:cs typeface="Times New Roman"/>
              </a:rPr>
              <a:t>retinula</a:t>
            </a:r>
            <a:r>
              <a:rPr lang="en-IN" sz="1600" dirty="0" smtClean="0">
                <a:effectLst/>
                <a:latin typeface="Times New Roman"/>
                <a:ea typeface="Calibri"/>
                <a:cs typeface="Times New Roman"/>
              </a:rPr>
              <a:t> cells run parallel and are of 2 types:</a:t>
            </a:r>
            <a:endParaRPr lang="en-IN" sz="1200" dirty="0">
              <a:ea typeface="Calibri"/>
              <a:cs typeface="Times New Roman"/>
            </a:endParaRPr>
          </a:p>
          <a:p>
            <a:pPr marL="342900" lvl="0" indent="-342900" algn="just">
              <a:lnSpc>
                <a:spcPct val="115000"/>
              </a:lnSpc>
              <a:spcAft>
                <a:spcPts val="0"/>
              </a:spcAft>
              <a:buFont typeface="+mj-lt"/>
              <a:buAutoNum type="romanLcParenBoth"/>
            </a:pPr>
            <a:r>
              <a:rPr lang="en-IN" sz="1600" dirty="0" smtClean="0">
                <a:effectLst/>
                <a:latin typeface="Times New Roman"/>
                <a:ea typeface="Calibri"/>
                <a:cs typeface="Times New Roman"/>
              </a:rPr>
              <a:t>Short fibres running to lamina.</a:t>
            </a:r>
            <a:endParaRPr lang="en-IN" sz="1200" dirty="0">
              <a:ea typeface="Calibri"/>
              <a:cs typeface="Times New Roman"/>
            </a:endParaRPr>
          </a:p>
          <a:p>
            <a:pPr marL="342900" lvl="0" indent="-342900" algn="just">
              <a:lnSpc>
                <a:spcPct val="115000"/>
              </a:lnSpc>
              <a:spcAft>
                <a:spcPts val="1000"/>
              </a:spcAft>
              <a:buFont typeface="+mj-lt"/>
              <a:buAutoNum type="romanLcParenBoth"/>
            </a:pPr>
            <a:r>
              <a:rPr lang="en-IN" sz="1600" dirty="0" smtClean="0">
                <a:effectLst/>
                <a:latin typeface="Times New Roman"/>
                <a:ea typeface="Calibri"/>
                <a:cs typeface="Times New Roman"/>
              </a:rPr>
              <a:t>Long fibres to medulla.</a:t>
            </a:r>
            <a:endParaRPr lang="en-IN" sz="1200" dirty="0">
              <a:ea typeface="Calibri"/>
              <a:cs typeface="Times New Roman"/>
            </a:endParaRPr>
          </a:p>
        </p:txBody>
      </p:sp>
    </p:spTree>
    <p:extLst>
      <p:ext uri="{BB962C8B-B14F-4D97-AF65-F5344CB8AC3E}">
        <p14:creationId xmlns:p14="http://schemas.microsoft.com/office/powerpoint/2010/main" val="3518239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6632"/>
            <a:ext cx="5472608" cy="6405343"/>
          </a:xfrm>
          <a:prstGeom prst="rect">
            <a:avLst/>
          </a:prstGeom>
          <a:ln>
            <a:solidFill>
              <a:schemeClr val="accent1"/>
            </a:solidFill>
          </a:ln>
        </p:spPr>
        <p:txBody>
          <a:bodyPr wrap="square">
            <a:spAutoFit/>
          </a:bodyPr>
          <a:lstStyle/>
          <a:p>
            <a:pPr algn="ctr">
              <a:lnSpc>
                <a:spcPct val="115000"/>
              </a:lnSpc>
              <a:spcAft>
                <a:spcPts val="1000"/>
              </a:spcAft>
              <a:tabLst>
                <a:tab pos="2147570" algn="l"/>
              </a:tabLst>
            </a:pPr>
            <a:r>
              <a:rPr lang="en-IN" sz="1600" b="1" i="1" u="sng" dirty="0" smtClean="0">
                <a:effectLst/>
                <a:latin typeface="Times New Roman"/>
                <a:ea typeface="Calibri"/>
                <a:cs typeface="Times New Roman"/>
              </a:rPr>
              <a:t>Types of </a:t>
            </a:r>
            <a:r>
              <a:rPr lang="en-IN" sz="1600" b="1" i="1" u="sng" dirty="0" err="1" smtClean="0">
                <a:effectLst/>
                <a:latin typeface="Times New Roman"/>
                <a:ea typeface="Calibri"/>
                <a:cs typeface="Times New Roman"/>
              </a:rPr>
              <a:t>ommatidia</a:t>
            </a:r>
            <a:endParaRPr lang="en-IN" sz="1600" dirty="0">
              <a:ea typeface="Calibri"/>
              <a:cs typeface="Times New Roman"/>
            </a:endParaRPr>
          </a:p>
          <a:p>
            <a:pPr indent="457200" algn="just">
              <a:lnSpc>
                <a:spcPct val="115000"/>
              </a:lnSpc>
              <a:spcAft>
                <a:spcPts val="1000"/>
              </a:spcAft>
            </a:pPr>
            <a:r>
              <a:rPr lang="en-IN" sz="1600" dirty="0" smtClean="0">
                <a:effectLst/>
                <a:latin typeface="Times New Roman"/>
                <a:ea typeface="Calibri"/>
                <a:cs typeface="Times New Roman"/>
              </a:rPr>
              <a:t>On the basis of modifications of cone, </a:t>
            </a:r>
            <a:r>
              <a:rPr lang="en-IN" sz="1600" dirty="0" err="1" smtClean="0">
                <a:effectLst/>
                <a:latin typeface="Times New Roman"/>
                <a:ea typeface="Calibri"/>
                <a:cs typeface="Times New Roman"/>
              </a:rPr>
              <a:t>ommatidia</a:t>
            </a:r>
            <a:r>
              <a:rPr lang="en-IN" sz="1600" dirty="0" smtClean="0">
                <a:effectLst/>
                <a:latin typeface="Times New Roman"/>
                <a:ea typeface="Calibri"/>
                <a:cs typeface="Times New Roman"/>
              </a:rPr>
              <a:t> are recognised into 4 types:</a:t>
            </a:r>
            <a:endParaRPr lang="en-IN" sz="1600" dirty="0">
              <a:ea typeface="Calibri"/>
              <a:cs typeface="Times New Roman"/>
            </a:endParaRPr>
          </a:p>
          <a:p>
            <a:pPr marL="342900" lvl="0" indent="-342900" algn="just">
              <a:lnSpc>
                <a:spcPct val="115000"/>
              </a:lnSpc>
              <a:spcAft>
                <a:spcPts val="0"/>
              </a:spcAft>
              <a:buFont typeface="+mj-lt"/>
              <a:buAutoNum type="romanLcParenBoth"/>
            </a:pPr>
            <a:r>
              <a:rPr lang="en-IN" sz="1600" b="1" i="1" dirty="0" err="1" smtClean="0">
                <a:effectLst/>
                <a:latin typeface="Times New Roman"/>
                <a:ea typeface="Calibri"/>
                <a:cs typeface="Times New Roman"/>
              </a:rPr>
              <a:t>Eucone</a:t>
            </a:r>
            <a:r>
              <a:rPr lang="en-IN" sz="1600" b="1" i="1" dirty="0" smtClean="0">
                <a:effectLst/>
                <a:latin typeface="Times New Roman"/>
                <a:ea typeface="Calibri"/>
                <a:cs typeface="Times New Roman"/>
              </a:rPr>
              <a:t> </a:t>
            </a:r>
            <a:r>
              <a:rPr lang="en-IN" sz="1600" b="1" i="1" dirty="0" err="1" smtClean="0">
                <a:effectLst/>
                <a:latin typeface="Times New Roman"/>
                <a:ea typeface="Calibri"/>
                <a:cs typeface="Times New Roman"/>
              </a:rPr>
              <a:t>ommatidia</a:t>
            </a:r>
            <a:r>
              <a:rPr lang="en-IN" sz="1600" b="1" i="1" dirty="0" smtClean="0">
                <a:effectLst/>
                <a:latin typeface="Times New Roman"/>
                <a:ea typeface="Calibri"/>
                <a:cs typeface="Times New Roman"/>
              </a:rPr>
              <a:t>:</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They contain true crystalline cone as a hard, refractive body formed from secretion of cone cells or Semper cells.</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For example: </a:t>
            </a:r>
            <a:r>
              <a:rPr lang="en-IN" sz="1600" dirty="0" err="1" smtClean="0">
                <a:effectLst/>
                <a:latin typeface="Times New Roman"/>
                <a:ea typeface="Calibri"/>
                <a:cs typeface="Times New Roman"/>
              </a:rPr>
              <a:t>Orthoptera</a:t>
            </a:r>
            <a:r>
              <a:rPr lang="en-IN" sz="1600" dirty="0" smtClean="0">
                <a:effectLst/>
                <a:latin typeface="Times New Roman"/>
                <a:ea typeface="Calibri"/>
                <a:cs typeface="Times New Roman"/>
              </a:rPr>
              <a:t>, </a:t>
            </a:r>
            <a:r>
              <a:rPr lang="en-IN" sz="1600" dirty="0" err="1" smtClean="0">
                <a:effectLst/>
                <a:latin typeface="Times New Roman"/>
                <a:ea typeface="Calibri"/>
                <a:cs typeface="Times New Roman"/>
              </a:rPr>
              <a:t>Odonata</a:t>
            </a:r>
            <a:r>
              <a:rPr lang="en-IN" sz="1600" dirty="0" smtClean="0">
                <a:effectLst/>
                <a:latin typeface="Times New Roman"/>
                <a:ea typeface="Calibri"/>
                <a:cs typeface="Times New Roman"/>
              </a:rPr>
              <a:t> etc.</a:t>
            </a:r>
            <a:endParaRPr lang="en-IN" sz="1600" dirty="0">
              <a:ea typeface="Calibri"/>
              <a:cs typeface="Times New Roman"/>
            </a:endParaRPr>
          </a:p>
          <a:p>
            <a:pPr marL="342900" lvl="0" indent="-342900" algn="just">
              <a:lnSpc>
                <a:spcPct val="115000"/>
              </a:lnSpc>
              <a:spcAft>
                <a:spcPts val="0"/>
              </a:spcAft>
              <a:buFont typeface="+mj-lt"/>
              <a:buAutoNum type="romanLcParenBoth"/>
            </a:pPr>
            <a:r>
              <a:rPr lang="en-IN" sz="1600" b="1" i="1" dirty="0" err="1" smtClean="0">
                <a:effectLst/>
                <a:latin typeface="Times New Roman"/>
                <a:ea typeface="Calibri"/>
                <a:cs typeface="Times New Roman"/>
              </a:rPr>
              <a:t>Psedocone</a:t>
            </a:r>
            <a:r>
              <a:rPr lang="en-IN" sz="1600" b="1" i="1" dirty="0" smtClean="0">
                <a:effectLst/>
                <a:latin typeface="Times New Roman"/>
                <a:ea typeface="Calibri"/>
                <a:cs typeface="Times New Roman"/>
              </a:rPr>
              <a:t> </a:t>
            </a:r>
            <a:r>
              <a:rPr lang="en-IN" sz="1600" b="1" i="1" dirty="0" err="1" smtClean="0">
                <a:effectLst/>
                <a:latin typeface="Times New Roman"/>
                <a:ea typeface="Calibri"/>
                <a:cs typeface="Times New Roman"/>
              </a:rPr>
              <a:t>ommatidia</a:t>
            </a:r>
            <a:r>
              <a:rPr lang="en-IN" sz="1600" b="1" i="1" dirty="0" smtClean="0">
                <a:effectLst/>
                <a:latin typeface="Times New Roman"/>
                <a:ea typeface="Calibri"/>
                <a:cs typeface="Times New Roman"/>
              </a:rPr>
              <a:t>:</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They do not contain true crystalline cone.</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All cone cells are filled with gelatinous semi-liquid substance.</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For example: </a:t>
            </a:r>
            <a:r>
              <a:rPr lang="en-IN" sz="1600" dirty="0" err="1" smtClean="0">
                <a:effectLst/>
                <a:latin typeface="Times New Roman"/>
                <a:ea typeface="Calibri"/>
                <a:cs typeface="Times New Roman"/>
              </a:rPr>
              <a:t>Dermaptera</a:t>
            </a:r>
            <a:r>
              <a:rPr lang="en-IN" sz="1600" dirty="0" smtClean="0">
                <a:effectLst/>
                <a:latin typeface="Times New Roman"/>
                <a:ea typeface="Calibri"/>
                <a:cs typeface="Times New Roman"/>
              </a:rPr>
              <a:t>, </a:t>
            </a:r>
            <a:r>
              <a:rPr lang="en-IN" sz="1600" dirty="0" err="1" smtClean="0">
                <a:effectLst/>
                <a:latin typeface="Times New Roman"/>
                <a:ea typeface="Calibri"/>
                <a:cs typeface="Times New Roman"/>
              </a:rPr>
              <a:t>Hemiptera</a:t>
            </a:r>
            <a:r>
              <a:rPr lang="en-IN" sz="1600" dirty="0" smtClean="0">
                <a:effectLst/>
                <a:latin typeface="Times New Roman"/>
                <a:ea typeface="Calibri"/>
                <a:cs typeface="Times New Roman"/>
              </a:rPr>
              <a:t> etc.</a:t>
            </a:r>
            <a:endParaRPr lang="en-IN" sz="1600" dirty="0">
              <a:ea typeface="Calibri"/>
              <a:cs typeface="Times New Roman"/>
            </a:endParaRPr>
          </a:p>
          <a:p>
            <a:pPr marL="342900" lvl="0" indent="-342900" algn="just">
              <a:lnSpc>
                <a:spcPct val="115000"/>
              </a:lnSpc>
              <a:spcAft>
                <a:spcPts val="0"/>
              </a:spcAft>
              <a:buFont typeface="+mj-lt"/>
              <a:buAutoNum type="romanLcParenBoth"/>
            </a:pPr>
            <a:r>
              <a:rPr lang="en-IN" sz="1600" b="1" i="1" dirty="0" err="1" smtClean="0">
                <a:effectLst/>
                <a:latin typeface="Times New Roman"/>
                <a:ea typeface="Calibri"/>
                <a:cs typeface="Times New Roman"/>
              </a:rPr>
              <a:t>Acone</a:t>
            </a:r>
            <a:r>
              <a:rPr lang="en-IN" sz="1600" b="1" i="1" dirty="0" smtClean="0">
                <a:effectLst/>
                <a:latin typeface="Times New Roman"/>
                <a:ea typeface="Calibri"/>
                <a:cs typeface="Times New Roman"/>
              </a:rPr>
              <a:t> </a:t>
            </a:r>
            <a:r>
              <a:rPr lang="en-IN" sz="1600" b="1" i="1" dirty="0" err="1" smtClean="0">
                <a:effectLst/>
                <a:latin typeface="Times New Roman"/>
                <a:ea typeface="Calibri"/>
                <a:cs typeface="Times New Roman"/>
              </a:rPr>
              <a:t>ommatidia</a:t>
            </a:r>
            <a:r>
              <a:rPr lang="en-IN" sz="1600" b="1" i="1" dirty="0" smtClean="0">
                <a:effectLst/>
                <a:latin typeface="Times New Roman"/>
                <a:ea typeface="Calibri"/>
                <a:cs typeface="Times New Roman"/>
              </a:rPr>
              <a:t>:</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They do not contain either a crystalline or liquid cone but cone cells are elongated and transparent.</a:t>
            </a:r>
            <a:endParaRPr lang="en-IN" sz="1600" dirty="0">
              <a:ea typeface="Calibri"/>
              <a:cs typeface="Times New Roman"/>
            </a:endParaRPr>
          </a:p>
          <a:p>
            <a:pPr marL="342900" lvl="0" indent="-342900" algn="just">
              <a:lnSpc>
                <a:spcPct val="115000"/>
              </a:lnSpc>
              <a:spcAft>
                <a:spcPts val="1000"/>
              </a:spcAft>
              <a:buFont typeface="Symbol"/>
              <a:buChar char=""/>
            </a:pPr>
            <a:r>
              <a:rPr lang="en-IN" sz="1600" dirty="0" smtClean="0">
                <a:effectLst/>
                <a:latin typeface="Times New Roman"/>
                <a:ea typeface="Calibri"/>
                <a:cs typeface="Times New Roman"/>
              </a:rPr>
              <a:t>For example: </a:t>
            </a:r>
            <a:r>
              <a:rPr lang="en-IN" sz="1600" dirty="0" err="1" smtClean="0">
                <a:effectLst/>
                <a:latin typeface="Times New Roman"/>
                <a:ea typeface="Calibri"/>
                <a:cs typeface="Times New Roman"/>
              </a:rPr>
              <a:t>Dermaptera</a:t>
            </a:r>
            <a:r>
              <a:rPr lang="en-IN" sz="1600" dirty="0" smtClean="0">
                <a:effectLst/>
                <a:latin typeface="Times New Roman"/>
                <a:ea typeface="Calibri"/>
                <a:cs typeface="Times New Roman"/>
              </a:rPr>
              <a:t>, </a:t>
            </a:r>
            <a:r>
              <a:rPr lang="en-IN" sz="1600" dirty="0" err="1" smtClean="0">
                <a:effectLst/>
                <a:latin typeface="Times New Roman"/>
                <a:ea typeface="Calibri"/>
                <a:cs typeface="Times New Roman"/>
              </a:rPr>
              <a:t>Hemiptera</a:t>
            </a:r>
            <a:r>
              <a:rPr lang="en-IN" sz="1600" dirty="0" smtClean="0">
                <a:effectLst/>
                <a:latin typeface="Times New Roman"/>
                <a:ea typeface="Calibri"/>
                <a:cs typeface="Times New Roman"/>
              </a:rPr>
              <a:t>.</a:t>
            </a:r>
            <a:endParaRPr lang="en-IN" sz="1600" dirty="0">
              <a:ea typeface="Calibri"/>
              <a:cs typeface="Times New Roman"/>
            </a:endParaRPr>
          </a:p>
          <a:p>
            <a:pPr marL="342900" lvl="0" indent="-342900" algn="just">
              <a:lnSpc>
                <a:spcPct val="115000"/>
              </a:lnSpc>
              <a:spcAft>
                <a:spcPts val="0"/>
              </a:spcAft>
              <a:buFont typeface="+mj-lt"/>
              <a:buAutoNum type="romanLcParenBoth"/>
            </a:pPr>
            <a:r>
              <a:rPr lang="en-IN" sz="1600" b="1" i="1" dirty="0" err="1" smtClean="0">
                <a:effectLst/>
                <a:latin typeface="Times New Roman"/>
                <a:ea typeface="Calibri"/>
                <a:cs typeface="Times New Roman"/>
              </a:rPr>
              <a:t>Exocone</a:t>
            </a:r>
            <a:r>
              <a:rPr lang="en-IN" sz="1600" b="1" i="1" dirty="0" smtClean="0">
                <a:effectLst/>
                <a:latin typeface="Times New Roman"/>
                <a:ea typeface="Calibri"/>
                <a:cs typeface="Times New Roman"/>
              </a:rPr>
              <a:t> </a:t>
            </a:r>
            <a:r>
              <a:rPr lang="en-IN" sz="1600" b="1" i="1" dirty="0" err="1" smtClean="0">
                <a:effectLst/>
                <a:latin typeface="Times New Roman"/>
                <a:ea typeface="Calibri"/>
                <a:cs typeface="Times New Roman"/>
              </a:rPr>
              <a:t>ommatidia</a:t>
            </a:r>
            <a:r>
              <a:rPr lang="en-IN" sz="1600" b="1" i="1" dirty="0" smtClean="0">
                <a:effectLst/>
                <a:latin typeface="Times New Roman"/>
                <a:ea typeface="Calibri"/>
                <a:cs typeface="Times New Roman"/>
              </a:rPr>
              <a:t>:</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They have an extra-cellular </a:t>
            </a:r>
            <a:r>
              <a:rPr lang="en-IN" sz="1600" dirty="0" err="1" smtClean="0">
                <a:effectLst/>
                <a:latin typeface="Times New Roman"/>
                <a:ea typeface="Calibri"/>
                <a:cs typeface="Times New Roman"/>
              </a:rPr>
              <a:t>cuticular</a:t>
            </a:r>
            <a:r>
              <a:rPr lang="en-IN" sz="1600" dirty="0" smtClean="0">
                <a:effectLst/>
                <a:latin typeface="Times New Roman"/>
                <a:ea typeface="Calibri"/>
                <a:cs typeface="Times New Roman"/>
              </a:rPr>
              <a:t> cone in the place of crystalline or liquid cone secreted by cone cells.</a:t>
            </a:r>
            <a:endParaRPr lang="en-IN" sz="1600" dirty="0">
              <a:ea typeface="Calibri"/>
              <a:cs typeface="Times New Roman"/>
            </a:endParaRPr>
          </a:p>
          <a:p>
            <a:pPr marL="342900" lvl="0" indent="-342900" algn="just">
              <a:lnSpc>
                <a:spcPct val="115000"/>
              </a:lnSpc>
              <a:spcAft>
                <a:spcPts val="0"/>
              </a:spcAft>
              <a:buFont typeface="Symbol"/>
              <a:buChar char=""/>
            </a:pPr>
            <a:r>
              <a:rPr lang="en-IN" sz="1600" dirty="0" smtClean="0">
                <a:effectLst/>
                <a:latin typeface="Times New Roman"/>
                <a:ea typeface="Calibri"/>
                <a:cs typeface="Times New Roman"/>
              </a:rPr>
              <a:t>It is refractive in nature.</a:t>
            </a:r>
            <a:endParaRPr lang="en-IN" sz="1600" dirty="0">
              <a:ea typeface="Calibri"/>
              <a:cs typeface="Times New Roman"/>
            </a:endParaRPr>
          </a:p>
          <a:p>
            <a:pPr marL="342900" lvl="0" indent="-342900" algn="just">
              <a:lnSpc>
                <a:spcPct val="115000"/>
              </a:lnSpc>
              <a:spcAft>
                <a:spcPts val="1000"/>
              </a:spcAft>
              <a:buFont typeface="Symbol"/>
              <a:buChar char=""/>
            </a:pPr>
            <a:r>
              <a:rPr lang="en-IN" sz="1600" dirty="0" smtClean="0">
                <a:effectLst/>
                <a:latin typeface="Times New Roman"/>
                <a:ea typeface="Calibri"/>
                <a:cs typeface="Times New Roman"/>
              </a:rPr>
              <a:t>For example: </a:t>
            </a:r>
            <a:r>
              <a:rPr lang="en-IN" sz="1600" dirty="0" err="1" smtClean="0">
                <a:effectLst/>
                <a:latin typeface="Times New Roman"/>
                <a:ea typeface="Calibri"/>
                <a:cs typeface="Times New Roman"/>
              </a:rPr>
              <a:t>Lampyridae</a:t>
            </a:r>
            <a:endParaRPr lang="en-IN" sz="1600" dirty="0">
              <a:ea typeface="Calibri"/>
              <a:cs typeface="Times New Roman"/>
            </a:endParaRPr>
          </a:p>
        </p:txBody>
      </p:sp>
      <p:sp>
        <p:nvSpPr>
          <p:cNvPr id="3" name="Rectangle 2"/>
          <p:cNvSpPr/>
          <p:nvPr/>
        </p:nvSpPr>
        <p:spPr>
          <a:xfrm>
            <a:off x="5652120" y="116632"/>
            <a:ext cx="3318367" cy="4043158"/>
          </a:xfrm>
          <a:prstGeom prst="rect">
            <a:avLst/>
          </a:prstGeom>
          <a:ln>
            <a:solidFill>
              <a:schemeClr val="accent1"/>
            </a:solidFill>
          </a:ln>
        </p:spPr>
        <p:txBody>
          <a:bodyPr wrap="square">
            <a:spAutoFit/>
          </a:bodyPr>
          <a:lstStyle/>
          <a:p>
            <a:pPr algn="just">
              <a:lnSpc>
                <a:spcPct val="115000"/>
              </a:lnSpc>
              <a:spcAft>
                <a:spcPts val="1000"/>
              </a:spcAft>
            </a:pPr>
            <a:r>
              <a:rPr lang="en-IN" dirty="0" smtClean="0">
                <a:effectLst/>
                <a:latin typeface="Times New Roman"/>
                <a:ea typeface="Calibri"/>
                <a:cs typeface="Times New Roman"/>
              </a:rPr>
              <a:t>On the basis of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 eyes can be classified into 2 types:</a:t>
            </a:r>
            <a:endParaRPr lang="en-IN" sz="1400" dirty="0">
              <a:ea typeface="Calibri"/>
              <a:cs typeface="Times New Roman"/>
            </a:endParaRPr>
          </a:p>
          <a:p>
            <a:pPr marL="342900" lvl="0" indent="-342900" algn="just">
              <a:lnSpc>
                <a:spcPct val="115000"/>
              </a:lnSpc>
              <a:spcAft>
                <a:spcPts val="0"/>
              </a:spcAft>
              <a:buFont typeface="+mj-lt"/>
              <a:buAutoNum type="romanLcParenR"/>
            </a:pPr>
            <a:r>
              <a:rPr lang="en-IN" b="1" i="1" dirty="0" smtClean="0">
                <a:effectLst/>
                <a:latin typeface="Times New Roman"/>
                <a:ea typeface="Calibri"/>
                <a:cs typeface="Times New Roman"/>
              </a:rPr>
              <a:t>Apposition eyes:</a:t>
            </a:r>
            <a:endParaRPr lang="en-IN" sz="1400" dirty="0">
              <a:ea typeface="Calibri"/>
              <a:cs typeface="Times New Roman"/>
            </a:endParaRPr>
          </a:p>
          <a:p>
            <a:pPr marL="342900" lvl="0" indent="-342900" algn="just">
              <a:lnSpc>
                <a:spcPct val="115000"/>
              </a:lnSpc>
              <a:spcAft>
                <a:spcPts val="0"/>
              </a:spcAft>
              <a:buFont typeface="Symbol"/>
              <a:buChar char=""/>
            </a:pPr>
            <a:r>
              <a:rPr lang="en-IN" dirty="0" smtClean="0">
                <a:effectLst/>
                <a:latin typeface="Times New Roman"/>
                <a:ea typeface="Calibri"/>
                <a:cs typeface="Times New Roman"/>
              </a:rPr>
              <a:t>They contain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 which is very long and extending from lens to basement membrane.</a:t>
            </a:r>
            <a:endParaRPr lang="en-IN" sz="1400" dirty="0">
              <a:ea typeface="Calibri"/>
              <a:cs typeface="Times New Roman"/>
            </a:endParaRPr>
          </a:p>
          <a:p>
            <a:pPr marL="342900" lvl="0" indent="-342900" algn="just">
              <a:lnSpc>
                <a:spcPct val="115000"/>
              </a:lnSpc>
              <a:spcAft>
                <a:spcPts val="0"/>
              </a:spcAft>
              <a:buFont typeface="Symbol"/>
              <a:buChar char=""/>
            </a:pPr>
            <a:r>
              <a:rPr lang="en-IN" dirty="0" smtClean="0">
                <a:effectLst/>
                <a:latin typeface="Times New Roman"/>
                <a:ea typeface="Calibri"/>
                <a:cs typeface="Times New Roman"/>
              </a:rPr>
              <a:t>For example: cockroach</a:t>
            </a:r>
            <a:endParaRPr lang="en-IN" sz="1400" dirty="0">
              <a:ea typeface="Calibri"/>
              <a:cs typeface="Times New Roman"/>
            </a:endParaRPr>
          </a:p>
          <a:p>
            <a:pPr marL="342900" lvl="0" indent="-342900" algn="just">
              <a:lnSpc>
                <a:spcPct val="115000"/>
              </a:lnSpc>
              <a:spcAft>
                <a:spcPts val="0"/>
              </a:spcAft>
              <a:buFont typeface="+mj-lt"/>
              <a:buAutoNum type="romanLcParenR"/>
            </a:pPr>
            <a:r>
              <a:rPr lang="en-IN" b="1" i="1" dirty="0" smtClean="0">
                <a:effectLst/>
                <a:latin typeface="Times New Roman"/>
                <a:ea typeface="Calibri"/>
                <a:cs typeface="Times New Roman"/>
              </a:rPr>
              <a:t>Superposition eyes:</a:t>
            </a:r>
            <a:endParaRPr lang="en-IN" sz="1400" dirty="0">
              <a:ea typeface="Calibri"/>
              <a:cs typeface="Times New Roman"/>
            </a:endParaRPr>
          </a:p>
          <a:p>
            <a:pPr marL="342900" lvl="0" indent="-342900" algn="just">
              <a:lnSpc>
                <a:spcPct val="115000"/>
              </a:lnSpc>
              <a:spcAft>
                <a:spcPts val="0"/>
              </a:spcAft>
              <a:buFont typeface="Symbol"/>
              <a:buChar char=""/>
            </a:pPr>
            <a:r>
              <a:rPr lang="en-IN" dirty="0" smtClean="0">
                <a:effectLst/>
                <a:latin typeface="Times New Roman"/>
                <a:ea typeface="Calibri"/>
                <a:cs typeface="Times New Roman"/>
              </a:rPr>
              <a:t>These bear a comparatively short </a:t>
            </a:r>
            <a:r>
              <a:rPr lang="en-IN" dirty="0" err="1" smtClean="0">
                <a:effectLst/>
                <a:latin typeface="Times New Roman"/>
                <a:ea typeface="Calibri"/>
                <a:cs typeface="Times New Roman"/>
              </a:rPr>
              <a:t>rhabdom</a:t>
            </a:r>
            <a:r>
              <a:rPr lang="en-IN" dirty="0" smtClean="0">
                <a:effectLst/>
                <a:latin typeface="Times New Roman"/>
                <a:ea typeface="Calibri"/>
                <a:cs typeface="Times New Roman"/>
              </a:rPr>
              <a:t>.</a:t>
            </a:r>
            <a:endParaRPr lang="en-IN" sz="1400" dirty="0">
              <a:ea typeface="Calibri"/>
              <a:cs typeface="Times New Roman"/>
            </a:endParaRPr>
          </a:p>
          <a:p>
            <a:pPr marL="342900" lvl="0" indent="-342900" algn="just">
              <a:lnSpc>
                <a:spcPct val="115000"/>
              </a:lnSpc>
              <a:spcAft>
                <a:spcPts val="1000"/>
              </a:spcAft>
              <a:buFont typeface="Symbol"/>
              <a:buChar char=""/>
            </a:pPr>
            <a:r>
              <a:rPr lang="en-IN" dirty="0" smtClean="0">
                <a:effectLst/>
                <a:latin typeface="Times New Roman"/>
                <a:ea typeface="Calibri"/>
                <a:cs typeface="Times New Roman"/>
              </a:rPr>
              <a:t>For example: </a:t>
            </a:r>
            <a:r>
              <a:rPr lang="en-IN" dirty="0" err="1" smtClean="0">
                <a:effectLst/>
                <a:latin typeface="Times New Roman"/>
                <a:ea typeface="Calibri"/>
                <a:cs typeface="Times New Roman"/>
              </a:rPr>
              <a:t>Coleoptera</a:t>
            </a:r>
            <a:endParaRPr lang="en-IN" sz="1400" dirty="0">
              <a:ea typeface="Calibri"/>
              <a:cs typeface="Times New Roman"/>
            </a:endParaRPr>
          </a:p>
        </p:txBody>
      </p:sp>
    </p:spTree>
    <p:extLst>
      <p:ext uri="{BB962C8B-B14F-4D97-AF65-F5344CB8AC3E}">
        <p14:creationId xmlns:p14="http://schemas.microsoft.com/office/powerpoint/2010/main" val="283820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1174</Words>
  <Application>Microsoft Office PowerPoint</Application>
  <PresentationFormat>On-screen Show (4:3)</PresentationFormat>
  <Paragraphs>99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cp:revision>
  <dcterms:created xsi:type="dcterms:W3CDTF">2022-11-14T02:56:10Z</dcterms:created>
  <dcterms:modified xsi:type="dcterms:W3CDTF">2022-11-14T03:32:54Z</dcterms:modified>
</cp:coreProperties>
</file>