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85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099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91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06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82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04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80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833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97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53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8A9D-7D6D-4BB1-A25A-7FB1FADFAB1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55E2-2F95-488D-98EB-8DB65A80A2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2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2" y="100047"/>
            <a:ext cx="8871189" cy="498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3806" y="5229200"/>
            <a:ext cx="28023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err="1" smtClean="0">
                <a:solidFill>
                  <a:srgbClr val="0070C0"/>
                </a:solidFill>
                <a:latin typeface="Agency FB" pitchFamily="34" charset="0"/>
              </a:rPr>
              <a:t>Dr.</a:t>
            </a:r>
            <a:r>
              <a:rPr lang="en-IN" sz="2400" b="1" dirty="0" smtClean="0">
                <a:solidFill>
                  <a:srgbClr val="0070C0"/>
                </a:solidFill>
                <a:latin typeface="Agency FB" pitchFamily="34" charset="0"/>
              </a:rPr>
              <a:t> R</a:t>
            </a:r>
            <a:r>
              <a:rPr lang="en-IN" sz="2400" b="1" dirty="0">
                <a:solidFill>
                  <a:srgbClr val="0070C0"/>
                </a:solidFill>
                <a:latin typeface="Agency FB" pitchFamily="34" charset="0"/>
              </a:rPr>
              <a:t>. Prasad</a:t>
            </a:r>
          </a:p>
          <a:p>
            <a:pPr algn="ctr"/>
            <a:r>
              <a:rPr lang="en-IN" sz="2000" b="1" dirty="0">
                <a:solidFill>
                  <a:srgbClr val="C00000"/>
                </a:solidFill>
                <a:latin typeface="Agency FB" pitchFamily="34" charset="0"/>
              </a:rPr>
              <a:t>Dept. of Zoology</a:t>
            </a:r>
          </a:p>
          <a:p>
            <a:pPr algn="ctr"/>
            <a:r>
              <a:rPr lang="en-IN" sz="2000" b="1" dirty="0">
                <a:solidFill>
                  <a:srgbClr val="C00000"/>
                </a:solidFill>
                <a:latin typeface="Agency FB" pitchFamily="34" charset="0"/>
              </a:rPr>
              <a:t>Eastern </a:t>
            </a:r>
            <a:r>
              <a:rPr lang="en-IN" sz="2000" b="1" dirty="0" err="1">
                <a:solidFill>
                  <a:srgbClr val="C00000"/>
                </a:solidFill>
                <a:latin typeface="Agency FB" pitchFamily="34" charset="0"/>
              </a:rPr>
              <a:t>Karbi</a:t>
            </a:r>
            <a:r>
              <a:rPr lang="en-IN" sz="2000" b="1" dirty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Agency FB" pitchFamily="34" charset="0"/>
              </a:rPr>
              <a:t>Anglong</a:t>
            </a:r>
            <a:r>
              <a:rPr lang="en-IN" sz="2000" b="1" dirty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IN" sz="2000" b="1" dirty="0" smtClean="0">
                <a:solidFill>
                  <a:srgbClr val="C00000"/>
                </a:solidFill>
                <a:latin typeface="Agency FB" pitchFamily="34" charset="0"/>
              </a:rPr>
              <a:t>College</a:t>
            </a:r>
          </a:p>
          <a:p>
            <a:pPr algn="ctr"/>
            <a:r>
              <a:rPr lang="en-IN" sz="2000" b="1" dirty="0" err="1" smtClean="0">
                <a:solidFill>
                  <a:srgbClr val="C00000"/>
                </a:solidFill>
                <a:latin typeface="Agency FB" pitchFamily="34" charset="0"/>
              </a:rPr>
              <a:t>Sarihajan</a:t>
            </a:r>
            <a:r>
              <a:rPr lang="en-IN" sz="2000" b="1" dirty="0" smtClean="0">
                <a:solidFill>
                  <a:srgbClr val="C00000"/>
                </a:solidFill>
                <a:latin typeface="Agency FB" pitchFamily="34" charset="0"/>
              </a:rPr>
              <a:t>, </a:t>
            </a:r>
            <a:r>
              <a:rPr lang="en-IN" sz="2000" b="1" dirty="0" err="1" smtClean="0">
                <a:solidFill>
                  <a:srgbClr val="C00000"/>
                </a:solidFill>
                <a:latin typeface="Agency FB" pitchFamily="34" charset="0"/>
              </a:rPr>
              <a:t>Karbi</a:t>
            </a:r>
            <a:r>
              <a:rPr lang="en-IN" sz="2000" b="1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IN" sz="2000" b="1" dirty="0" err="1" smtClean="0">
                <a:solidFill>
                  <a:srgbClr val="C00000"/>
                </a:solidFill>
                <a:latin typeface="Agency FB" pitchFamily="34" charset="0"/>
              </a:rPr>
              <a:t>Anglong</a:t>
            </a:r>
            <a:endParaRPr lang="en-IN" sz="2000" b="1" dirty="0">
              <a:solidFill>
                <a:srgbClr val="C0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799288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000" b="1" i="0" dirty="0" smtClean="0">
                <a:solidFill>
                  <a:srgbClr val="000000"/>
                </a:solidFill>
                <a:effectLst/>
                <a:latin typeface="Arial Black" pitchFamily="34" charset="0"/>
              </a:rPr>
              <a:t>Phylum Platyhelminthes (flatworms) characteristics</a:t>
            </a:r>
            <a:endParaRPr lang="en-IN" sz="2000" b="0" i="0" dirty="0">
              <a:solidFill>
                <a:srgbClr val="00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21605"/>
            <a:ext cx="8712968" cy="5847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platyhelminthes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belongs to the kingdom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Animalia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forms are free living but many are parasitic.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Organ system level of organisation begin from this phylum.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bilaterally symmetrical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dorso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-ventrally flattened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, triploblastic worm.</a:t>
            </a:r>
          </a:p>
          <a:p>
            <a:pPr marL="627063" indent="-627063"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Bilaterally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symmetrical with the definite polarity of head and tail ends.</a:t>
            </a:r>
          </a:p>
          <a:p>
            <a:pPr marL="627063" indent="-627063"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Triploblastic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i.e. body derived from three embryonic germ layers;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ectoderm, mesoderm,  and endoderm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7063" indent="-627063"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    -</a:t>
            </a:r>
            <a:r>
              <a:rPr lang="en-IN" sz="2200" b="1" dirty="0" err="1" smtClean="0">
                <a:latin typeface="Times New Roman" pitchFamily="18" charset="0"/>
                <a:cs typeface="Times New Roman" pitchFamily="18" charset="0"/>
              </a:rPr>
              <a:t>Dorso</a:t>
            </a:r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-ventrally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fattened i.e. well-developed ventral surface with mouth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gonopore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is </a:t>
            </a:r>
            <a:r>
              <a:rPr lang="en-IN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unsegmented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except in class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Cestoda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Their anterior end of the body is differentiated into the head.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Mouth and genital pores on the ventral surface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are well marked in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turbellarians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but less marked in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cestodes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trematodes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Their parasitic form has adhesive structures like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hooks, spines and suckers, and adhesive secretions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44497"/>
            <a:ext cx="8928992" cy="65248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I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acoelomate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i.e. without any body cavity.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Flatworms lack a respiratory or circulatory system; these functions take place by absorption through the body wall.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Excretion and osmoregulation by flatworms is controlled by </a:t>
            </a:r>
            <a:r>
              <a:rPr lang="en-I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"flame cells"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en-IN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protonephridia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(these are absent in some forms).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Their digestive system is branched and incomplete without an anus and totally absent in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acoela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cestode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mostly </a:t>
            </a:r>
            <a:r>
              <a:rPr lang="en-IN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monoecious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(hermaphrodite)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i.e. both male and female organs are present in the same body.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They reproduce sexually by fusion of gametes and </a:t>
            </a: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asexually by fission and regeneration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Fertilization is internal but cross-fertilization in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trematodes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and self-fertilization in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cestodes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Development may be direct (eggs hatch into tiny worms that resemble the adults) or indirect (with a ciliated larval form).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Their life cycle is complicated involves one or more hosts and various larval stages.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Movement in some flatworms is controlled by longitudinal, circular, and oblique layers of muscle.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11091" r="4914"/>
          <a:stretch/>
        </p:blipFill>
        <p:spPr bwMode="auto">
          <a:xfrm>
            <a:off x="665221" y="925708"/>
            <a:ext cx="8011235" cy="574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6455" y="77723"/>
            <a:ext cx="419377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IN" sz="4800" b="1" i="0" dirty="0" smtClean="0">
                <a:solidFill>
                  <a:srgbClr val="000000"/>
                </a:solidFill>
                <a:effectLst/>
                <a:latin typeface="-apple-system"/>
              </a:rPr>
              <a:t>Classification</a:t>
            </a:r>
            <a:endParaRPr lang="en-IN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416824" y="6559460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69476"/>
            <a:ext cx="820891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Class 1- </a:t>
            </a:r>
            <a:r>
              <a:rPr lang="en-IN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Turbellaria</a:t>
            </a:r>
            <a:r>
              <a:rPr lang="en-IN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(L.,</a:t>
            </a:r>
            <a:r>
              <a:rPr lang="en-IN" sz="2800" b="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800" b="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turbella</a:t>
            </a:r>
            <a:r>
              <a:rPr lang="en-IN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 a little string)</a:t>
            </a:r>
            <a:endParaRPr lang="en-IN" sz="2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04768"/>
            <a:ext cx="88569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Mostly free-living but some </a:t>
            </a:r>
            <a:r>
              <a:rPr lang="en-IN" b="0" i="0" dirty="0" err="1" smtClean="0">
                <a:solidFill>
                  <a:srgbClr val="FF0000"/>
                </a:solidFill>
                <a:effectLst/>
                <a:latin typeface="-apple-system"/>
              </a:rPr>
              <a:t>ectocommensals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-apple-system"/>
              </a:rPr>
              <a:t> and </a:t>
            </a:r>
            <a:r>
              <a:rPr lang="en-IN" b="0" i="0" dirty="0" err="1" smtClean="0">
                <a:solidFill>
                  <a:srgbClr val="FF0000"/>
                </a:solidFill>
                <a:effectLst/>
                <a:latin typeface="-apple-system"/>
              </a:rPr>
              <a:t>endocommensals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-apple-system"/>
              </a:rPr>
              <a:t> or parasitic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. They are found in terrestrial, marine or freshwater.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Body </a:t>
            </a:r>
            <a:r>
              <a:rPr lang="en-IN" b="0" i="0" dirty="0" err="1" smtClean="0">
                <a:solidFill>
                  <a:srgbClr val="000000"/>
                </a:solidFill>
                <a:effectLst/>
                <a:latin typeface="-apple-system"/>
              </a:rPr>
              <a:t>unsegmented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and 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-apple-system"/>
              </a:rPr>
              <a:t>covered with ciliated cellular or syncytial epidermis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, containing mucus-secreting cells and rod-shaped body.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Mouth ventral and  adhesive organs 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-apple-system"/>
              </a:rPr>
              <a:t>(suckers) abundantly present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Sense organ i.e. chemo, and photoreceptors common in free-living forms.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The excretory system consists of</a:t>
            </a:r>
            <a:r>
              <a:rPr lang="en-IN" b="1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IN" b="1" i="0" dirty="0" err="1" smtClean="0">
                <a:solidFill>
                  <a:srgbClr val="000000"/>
                </a:solidFill>
                <a:effectLst/>
                <a:latin typeface="-apple-system"/>
              </a:rPr>
              <a:t>protonephridia</a:t>
            </a:r>
            <a:r>
              <a:rPr lang="en-IN" b="1" i="0" dirty="0" smtClean="0">
                <a:solidFill>
                  <a:srgbClr val="000000"/>
                </a:solidFill>
                <a:effectLst/>
                <a:latin typeface="-apple-system"/>
              </a:rPr>
              <a:t>, 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the</a:t>
            </a:r>
            <a:r>
              <a:rPr lang="en-IN" b="1" i="0" dirty="0" smtClean="0">
                <a:solidFill>
                  <a:srgbClr val="000000"/>
                </a:solidFill>
                <a:effectLst/>
                <a:latin typeface="-apple-system"/>
              </a:rPr>
              <a:t> flame cells.</a:t>
            </a:r>
            <a:endParaRPr lang="en-IN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Mostly reproduction sexual, asexual by regeneration.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Life cycle is simple. Example: </a:t>
            </a:r>
            <a:r>
              <a:rPr lang="en-IN" b="1" i="1" dirty="0" err="1" smtClean="0">
                <a:solidFill>
                  <a:srgbClr val="000000"/>
                </a:solidFill>
                <a:effectLst/>
                <a:latin typeface="-apple-system"/>
              </a:rPr>
              <a:t>Dugesia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(</a:t>
            </a:r>
            <a:r>
              <a:rPr lang="en-IN" b="0" i="0" dirty="0" err="1" smtClean="0">
                <a:solidFill>
                  <a:srgbClr val="000000"/>
                </a:solidFill>
                <a:effectLst/>
                <a:latin typeface="-apple-system"/>
              </a:rPr>
              <a:t>Planaria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) </a:t>
            </a:r>
            <a:endParaRPr lang="en-IN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600400" cy="267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47921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04856" y="6559460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7468"/>
            <a:ext cx="813690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Class 2- </a:t>
            </a:r>
            <a:r>
              <a:rPr lang="en-IN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Trematoda</a:t>
            </a:r>
            <a:r>
              <a:rPr lang="en-IN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(Gr., </a:t>
            </a:r>
            <a:r>
              <a:rPr lang="en-IN" sz="2800" b="0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trematodes</a:t>
            </a:r>
            <a:r>
              <a:rPr lang="en-IN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 having pore)</a:t>
            </a:r>
            <a:endParaRPr lang="en-IN" sz="28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548680"/>
            <a:ext cx="87849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1" i="0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IN" i="0" dirty="0" smtClean="0">
                <a:solidFill>
                  <a:srgbClr val="000000"/>
                </a:solidFill>
                <a:effectLst/>
                <a:latin typeface="-apple-system"/>
              </a:rPr>
              <a:t>They are </a:t>
            </a:r>
            <a:r>
              <a:rPr lang="en-IN" b="1" dirty="0" err="1">
                <a:solidFill>
                  <a:srgbClr val="FF0000"/>
                </a:solidFill>
                <a:latin typeface="-apple-system"/>
              </a:rPr>
              <a:t>e</a:t>
            </a:r>
            <a:r>
              <a:rPr lang="en-IN" b="1" i="0" dirty="0" err="1" smtClean="0">
                <a:solidFill>
                  <a:srgbClr val="FF0000"/>
                </a:solidFill>
                <a:effectLst/>
                <a:latin typeface="-apple-system"/>
              </a:rPr>
              <a:t>ctoparasitic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-apple-system"/>
              </a:rPr>
              <a:t> or </a:t>
            </a:r>
            <a:r>
              <a:rPr lang="en-IN" b="1" i="0" dirty="0" err="1" smtClean="0">
                <a:solidFill>
                  <a:srgbClr val="FF0000"/>
                </a:solidFill>
                <a:effectLst/>
                <a:latin typeface="-apple-system"/>
              </a:rPr>
              <a:t>endoparasitic</a:t>
            </a:r>
            <a:r>
              <a:rPr lang="en-IN" b="1" i="0" dirty="0" smtClean="0">
                <a:solidFill>
                  <a:srgbClr val="FF0000"/>
                </a:solidFill>
                <a:effectLst/>
                <a:latin typeface="-apple-system"/>
              </a:rPr>
              <a:t>.</a:t>
            </a:r>
            <a:endParaRPr lang="en-IN" b="0" i="0" dirty="0" smtClean="0">
              <a:solidFill>
                <a:srgbClr val="FF0000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Body </a:t>
            </a:r>
            <a:r>
              <a:rPr lang="en-IN" b="0" i="0" dirty="0" err="1" smtClean="0">
                <a:solidFill>
                  <a:srgbClr val="000000"/>
                </a:solidFill>
                <a:effectLst/>
                <a:latin typeface="-apple-system"/>
              </a:rPr>
              <a:t>unsegmented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IN" b="0" i="0" dirty="0" err="1" smtClean="0">
                <a:solidFill>
                  <a:srgbClr val="000000"/>
                </a:solidFill>
                <a:effectLst/>
                <a:latin typeface="-apple-system"/>
              </a:rPr>
              <a:t>dorsoventrally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flattened</a:t>
            </a:r>
            <a:r>
              <a:rPr lang="en-IN" b="1" i="0" dirty="0" smtClean="0">
                <a:solidFill>
                  <a:srgbClr val="000000"/>
                </a:solidFill>
                <a:effectLst/>
                <a:latin typeface="-apple-system"/>
              </a:rPr>
              <a:t> leaf-like.</a:t>
            </a:r>
            <a:endParaRPr lang="en-IN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Teguments thick but </a:t>
            </a:r>
            <a:r>
              <a:rPr lang="en-IN" b="0" i="0" dirty="0" smtClean="0">
                <a:solidFill>
                  <a:srgbClr val="FF0000"/>
                </a:solidFill>
                <a:effectLst/>
                <a:latin typeface="-apple-system"/>
              </a:rPr>
              <a:t>without cilia 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and body undivided and covered with cuticle.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Suckers and sometimes hooks present.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Digestive tract incomplete consists of the anterior mouth, simple pharynx and two forked or many branches intestine; anus absent.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3 pairs of the longitudinal nerve cord. </a:t>
            </a:r>
            <a:r>
              <a:rPr lang="en-IN" b="0" i="0" dirty="0" err="1" smtClean="0">
                <a:solidFill>
                  <a:srgbClr val="000000"/>
                </a:solidFill>
                <a:effectLst/>
                <a:latin typeface="-apple-system"/>
              </a:rPr>
              <a:t>Protonephridial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excretory system consisting of </a:t>
            </a:r>
            <a:r>
              <a:rPr lang="en-IN" b="1" i="0" dirty="0" smtClean="0">
                <a:solidFill>
                  <a:srgbClr val="000000"/>
                </a:solidFill>
                <a:effectLst/>
                <a:latin typeface="-apple-system"/>
              </a:rPr>
              <a:t>flame cells.</a:t>
            </a:r>
            <a:endParaRPr lang="en-IN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Mostly hermaphrodites </a:t>
            </a:r>
            <a:r>
              <a:rPr lang="en-IN" b="1" i="0" dirty="0" smtClean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en-IN" b="1" i="0" dirty="0" err="1" smtClean="0">
                <a:solidFill>
                  <a:srgbClr val="000000"/>
                </a:solidFill>
                <a:effectLst/>
                <a:latin typeface="-apple-system"/>
              </a:rPr>
              <a:t>monoecious</a:t>
            </a:r>
            <a:r>
              <a:rPr lang="en-IN" b="1" i="0" dirty="0" smtClean="0">
                <a:solidFill>
                  <a:srgbClr val="000000"/>
                </a:solidFill>
                <a:effectLst/>
                <a:latin typeface="-apple-system"/>
              </a:rPr>
              <a:t>).</a:t>
            </a:r>
            <a:endParaRPr lang="en-IN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Development direct (in </a:t>
            </a:r>
            <a:r>
              <a:rPr lang="en-IN" b="0" i="0" dirty="0" err="1" smtClean="0">
                <a:solidFill>
                  <a:srgbClr val="000000"/>
                </a:solidFill>
                <a:effectLst/>
                <a:latin typeface="-apple-system"/>
              </a:rPr>
              <a:t>ectoparasites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) or indirect (in </a:t>
            </a:r>
            <a:r>
              <a:rPr lang="en-IN" b="0" i="0" dirty="0" err="1" smtClean="0">
                <a:solidFill>
                  <a:srgbClr val="000000"/>
                </a:solidFill>
                <a:effectLst/>
                <a:latin typeface="-apple-system"/>
              </a:rPr>
              <a:t>endoparasites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) with alternation of hosts. Example: </a:t>
            </a:r>
            <a:r>
              <a:rPr lang="en-IN" b="1" i="1" dirty="0" err="1" smtClean="0">
                <a:solidFill>
                  <a:srgbClr val="000000"/>
                </a:solidFill>
                <a:effectLst/>
                <a:latin typeface="-apple-system"/>
              </a:rPr>
              <a:t>Fasciola</a:t>
            </a:r>
            <a:r>
              <a:rPr lang="en-IN" b="1" i="1" dirty="0" smtClean="0">
                <a:solidFill>
                  <a:srgbClr val="000000"/>
                </a:solidFill>
                <a:effectLst/>
                <a:latin typeface="-apple-system"/>
              </a:rPr>
              <a:t> hepatica 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(liver flukes), </a:t>
            </a:r>
            <a:r>
              <a:rPr lang="en-IN" b="1" i="1" dirty="0" err="1" smtClean="0">
                <a:solidFill>
                  <a:srgbClr val="000000"/>
                </a:solidFill>
                <a:effectLst/>
                <a:latin typeface="-apple-system"/>
              </a:rPr>
              <a:t>Schistosoma</a:t>
            </a:r>
            <a:r>
              <a:rPr lang="en-IN" b="0" i="0" dirty="0" smtClean="0">
                <a:solidFill>
                  <a:srgbClr val="000000"/>
                </a:solidFill>
                <a:effectLst/>
                <a:latin typeface="-apple-system"/>
              </a:rPr>
              <a:t> (blood fluke).</a:t>
            </a:r>
            <a:endParaRPr lang="en-IN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00556"/>
            <a:ext cx="2088232" cy="1570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11495"/>
            <a:ext cx="2072369" cy="1570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04856" y="6487452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6632"/>
            <a:ext cx="842493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i="0" dirty="0" smtClean="0">
                <a:solidFill>
                  <a:srgbClr val="000000"/>
                </a:solidFill>
                <a:effectLst/>
                <a:latin typeface="-apple-system"/>
              </a:rPr>
              <a:t>Class 3- </a:t>
            </a:r>
            <a:r>
              <a:rPr lang="en-IN" sz="2800" b="1" i="0" dirty="0" err="1" smtClean="0">
                <a:solidFill>
                  <a:srgbClr val="000000"/>
                </a:solidFill>
                <a:effectLst/>
                <a:latin typeface="-apple-system"/>
              </a:rPr>
              <a:t>Cestoda</a:t>
            </a:r>
            <a:r>
              <a:rPr lang="en-IN" sz="2800" b="0" i="0" dirty="0" smtClean="0">
                <a:solidFill>
                  <a:srgbClr val="000000"/>
                </a:solidFill>
                <a:effectLst/>
                <a:latin typeface="-apple-system"/>
              </a:rPr>
              <a:t> (Gr., </a:t>
            </a:r>
            <a:r>
              <a:rPr lang="en-IN" sz="2800" b="1" i="0" dirty="0" err="1" smtClean="0">
                <a:solidFill>
                  <a:srgbClr val="000000"/>
                </a:solidFill>
                <a:effectLst/>
                <a:latin typeface="-apple-system"/>
              </a:rPr>
              <a:t>ketos</a:t>
            </a:r>
            <a:r>
              <a:rPr lang="en-IN" sz="2800" b="1" i="0" dirty="0" smtClean="0">
                <a:solidFill>
                  <a:srgbClr val="000000"/>
                </a:solidFill>
                <a:effectLst/>
                <a:latin typeface="-apple-system"/>
              </a:rPr>
              <a:t>,</a:t>
            </a:r>
            <a:r>
              <a:rPr lang="en-IN" sz="2800" b="0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IN" sz="2800" b="0" i="0" dirty="0" err="1" smtClean="0">
                <a:solidFill>
                  <a:srgbClr val="000000"/>
                </a:solidFill>
                <a:effectLst/>
                <a:latin typeface="-apple-system"/>
              </a:rPr>
              <a:t>gridle</a:t>
            </a:r>
            <a:r>
              <a:rPr lang="en-IN" sz="2800" b="0" i="0" dirty="0" smtClean="0">
                <a:solidFill>
                  <a:srgbClr val="000000"/>
                </a:solidFill>
                <a:effectLst/>
                <a:latin typeface="-apple-system"/>
              </a:rPr>
              <a:t>+ </a:t>
            </a:r>
            <a:r>
              <a:rPr lang="en-IN" sz="2800" b="1" i="0" dirty="0" err="1" smtClean="0">
                <a:solidFill>
                  <a:srgbClr val="000000"/>
                </a:solidFill>
                <a:effectLst/>
                <a:latin typeface="-apple-system"/>
              </a:rPr>
              <a:t>eidos</a:t>
            </a:r>
            <a:r>
              <a:rPr lang="en-IN" sz="2800" b="0" i="0" dirty="0" smtClean="0">
                <a:solidFill>
                  <a:srgbClr val="000000"/>
                </a:solidFill>
                <a:effectLst/>
                <a:latin typeface="-apple-system"/>
              </a:rPr>
              <a:t>, form)</a:t>
            </a:r>
            <a:endParaRPr lang="en-IN" sz="28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692696"/>
            <a:ext cx="8568952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/>
              <a:buChar char="•"/>
            </a:pPr>
            <a:r>
              <a:rPr lang="en-IN" sz="1600" dirty="0">
                <a:solidFill>
                  <a:srgbClr val="000000"/>
                </a:solidFill>
                <a:latin typeface="-apple-system"/>
              </a:rPr>
              <a:t>Commonly called </a:t>
            </a:r>
            <a:r>
              <a:rPr lang="en-IN" sz="1600" dirty="0" smtClean="0">
                <a:solidFill>
                  <a:srgbClr val="FF0000"/>
                </a:solidFill>
                <a:latin typeface="-apple-system"/>
              </a:rPr>
              <a:t>tapeworms</a:t>
            </a:r>
            <a:r>
              <a:rPr lang="en-IN" sz="1600" dirty="0" smtClean="0">
                <a:solidFill>
                  <a:srgbClr val="000000"/>
                </a:solidFill>
                <a:latin typeface="-apple-system"/>
              </a:rPr>
              <a:t> and </a:t>
            </a:r>
            <a:r>
              <a:rPr lang="en-IN" sz="1600" dirty="0" err="1" smtClean="0">
                <a:solidFill>
                  <a:srgbClr val="FF0000"/>
                </a:solidFill>
                <a:latin typeface="-apple-system"/>
              </a:rPr>
              <a:t>e</a:t>
            </a:r>
            <a:r>
              <a:rPr lang="en-IN" sz="1600" b="0" i="0" dirty="0" err="1" smtClean="0">
                <a:solidFill>
                  <a:srgbClr val="FF0000"/>
                </a:solidFill>
                <a:effectLst/>
                <a:latin typeface="-apple-system"/>
              </a:rPr>
              <a:t>ndoparasitic</a:t>
            </a:r>
            <a:r>
              <a:rPr lang="en-IN" sz="1600" b="0" i="0" dirty="0" smtClean="0">
                <a:solidFill>
                  <a:srgbClr val="FF0000"/>
                </a:solidFill>
                <a:effectLst/>
                <a:latin typeface="-apple-system"/>
              </a:rPr>
              <a:t> in the intestine of vertebrates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Body divided into many segmented </a:t>
            </a:r>
            <a:r>
              <a:rPr lang="en-IN" sz="1600" b="1" i="0" dirty="0" smtClean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en-IN" sz="1600" b="1" i="0" dirty="0" err="1" smtClean="0">
                <a:solidFill>
                  <a:srgbClr val="000000"/>
                </a:solidFill>
                <a:effectLst/>
                <a:latin typeface="-apple-system"/>
              </a:rPr>
              <a:t>proglottids</a:t>
            </a:r>
            <a:r>
              <a:rPr lang="en-IN" sz="1600" b="1" i="0" dirty="0" smtClean="0">
                <a:solidFill>
                  <a:srgbClr val="000000"/>
                </a:solidFill>
                <a:effectLst/>
                <a:latin typeface="-apple-system"/>
              </a:rPr>
              <a:t>)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 but rarely undivided, elongated, flat, </a:t>
            </a:r>
            <a:r>
              <a:rPr lang="en-IN" sz="1600" b="0" i="0" dirty="0" smtClean="0">
                <a:solidFill>
                  <a:srgbClr val="FF0000"/>
                </a:solidFill>
                <a:effectLst/>
                <a:latin typeface="-apple-system"/>
              </a:rPr>
              <a:t>ribbon-like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Body </a:t>
            </a:r>
            <a:r>
              <a:rPr lang="en-IN" sz="1600" b="0" i="0" dirty="0" smtClean="0">
                <a:solidFill>
                  <a:srgbClr val="FF0000"/>
                </a:solidFill>
                <a:effectLst/>
                <a:latin typeface="-apple-system"/>
              </a:rPr>
              <a:t>without epidermis and cilia 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but covered with </a:t>
            </a:r>
            <a:r>
              <a:rPr lang="en-IN" sz="1600" b="0" i="0" dirty="0" smtClean="0">
                <a:solidFill>
                  <a:srgbClr val="FF0000"/>
                </a:solidFill>
                <a:effectLst/>
                <a:latin typeface="-apple-system"/>
              </a:rPr>
              <a:t>cuticle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Anterior end </a:t>
            </a:r>
            <a:r>
              <a:rPr lang="en-IN" sz="1600" b="0" i="0" dirty="0" smtClean="0">
                <a:solidFill>
                  <a:srgbClr val="FF0000"/>
                </a:solidFill>
                <a:effectLst/>
                <a:latin typeface="-apple-system"/>
              </a:rPr>
              <a:t>(</a:t>
            </a:r>
            <a:r>
              <a:rPr lang="en-IN" sz="1600" b="0" i="0" dirty="0" err="1" smtClean="0">
                <a:solidFill>
                  <a:srgbClr val="FF0000"/>
                </a:solidFill>
                <a:effectLst/>
                <a:latin typeface="-apple-system"/>
              </a:rPr>
              <a:t>scolex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) is provided with adhesive structures </a:t>
            </a:r>
            <a:r>
              <a:rPr lang="en-IN" sz="1600" b="1" i="0" dirty="0" smtClean="0">
                <a:solidFill>
                  <a:srgbClr val="000000"/>
                </a:solidFill>
                <a:effectLst/>
                <a:latin typeface="-apple-system"/>
              </a:rPr>
              <a:t>(hooks,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IN" sz="1600" b="1" i="0" dirty="0" smtClean="0">
                <a:solidFill>
                  <a:srgbClr val="000000"/>
                </a:solidFill>
                <a:effectLst/>
                <a:latin typeface="-apple-system"/>
              </a:rPr>
              <a:t>suckers)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Mouth and digestive systems totally absent.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The excretory system consists of </a:t>
            </a:r>
            <a:r>
              <a:rPr lang="en-IN" sz="1600" b="1" i="0" dirty="0" err="1" smtClean="0">
                <a:solidFill>
                  <a:srgbClr val="000000"/>
                </a:solidFill>
                <a:effectLst/>
                <a:latin typeface="-apple-system"/>
              </a:rPr>
              <a:t>protonephridia</a:t>
            </a:r>
            <a:r>
              <a:rPr lang="en-IN" sz="1600" b="1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with typical terminal</a:t>
            </a:r>
            <a:r>
              <a:rPr lang="en-IN" sz="1600" b="1" i="0" dirty="0" smtClean="0">
                <a:solidFill>
                  <a:srgbClr val="000000"/>
                </a:solidFill>
                <a:effectLst/>
                <a:latin typeface="-apple-system"/>
              </a:rPr>
              <a:t> flame.</a:t>
            </a:r>
            <a:endParaRPr lang="en-IN" sz="16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The nervous system usually comprises a pair of ganglia and 2 lateral longitudinal nerve cords.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Each mature segment or </a:t>
            </a:r>
            <a:r>
              <a:rPr lang="en-IN" sz="1600" b="0" i="0" dirty="0" err="1" smtClean="0">
                <a:solidFill>
                  <a:srgbClr val="FF0000"/>
                </a:solidFill>
                <a:effectLst/>
                <a:latin typeface="-apple-system"/>
              </a:rPr>
              <a:t>proglottids</a:t>
            </a:r>
            <a:r>
              <a:rPr lang="en-IN" sz="1600" b="0" i="0" dirty="0" smtClean="0">
                <a:solidFill>
                  <a:srgbClr val="FF0000"/>
                </a:solidFill>
                <a:effectLst/>
                <a:latin typeface="-apple-system"/>
              </a:rPr>
              <a:t> are </a:t>
            </a:r>
            <a:r>
              <a:rPr lang="en-IN" sz="1600" b="0" i="0" dirty="0" err="1" smtClean="0">
                <a:solidFill>
                  <a:srgbClr val="FF0000"/>
                </a:solidFill>
                <a:effectLst/>
                <a:latin typeface="-apple-system"/>
              </a:rPr>
              <a:t>monoecious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, with male and female organs.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Life cycle complicated usually involving 2 or more hosts.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Example: </a:t>
            </a:r>
            <a:r>
              <a:rPr lang="en-IN" sz="1600" b="1" i="1" dirty="0" err="1" smtClean="0">
                <a:solidFill>
                  <a:srgbClr val="000000"/>
                </a:solidFill>
                <a:effectLst/>
                <a:latin typeface="-apple-system"/>
              </a:rPr>
              <a:t>Taenia</a:t>
            </a:r>
            <a:r>
              <a:rPr lang="en-IN" sz="1600" b="1" i="1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IN" sz="1600" b="1" i="1" dirty="0" err="1" smtClean="0">
                <a:solidFill>
                  <a:srgbClr val="000000"/>
                </a:solidFill>
                <a:effectLst/>
                <a:latin typeface="-apple-system"/>
              </a:rPr>
              <a:t>solium</a:t>
            </a:r>
            <a:r>
              <a:rPr lang="en-IN" sz="1600" b="1" i="1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(pork tapeworm), </a:t>
            </a:r>
            <a:r>
              <a:rPr lang="en-IN" sz="1600" b="1" i="1" dirty="0" err="1" smtClean="0">
                <a:solidFill>
                  <a:srgbClr val="000000"/>
                </a:solidFill>
                <a:effectLst/>
                <a:latin typeface="-apple-system"/>
              </a:rPr>
              <a:t>Taenia</a:t>
            </a:r>
            <a:r>
              <a:rPr lang="en-IN" sz="1600" b="1" i="1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IN" sz="1600" b="1" i="1" dirty="0" err="1" smtClean="0">
                <a:solidFill>
                  <a:srgbClr val="000000"/>
                </a:solidFill>
                <a:effectLst/>
                <a:latin typeface="-apple-system"/>
              </a:rPr>
              <a:t>saginata</a:t>
            </a:r>
            <a:r>
              <a:rPr lang="en-IN" sz="1600" b="1" i="1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(beef tapeworm), </a:t>
            </a:r>
            <a:r>
              <a:rPr lang="en-IN" sz="1600" b="1" i="1" dirty="0" err="1" smtClean="0">
                <a:solidFill>
                  <a:srgbClr val="000000"/>
                </a:solidFill>
                <a:effectLst/>
                <a:latin typeface="-apple-system"/>
              </a:rPr>
              <a:t>Echinococcus</a:t>
            </a:r>
            <a:r>
              <a:rPr lang="en-IN" sz="1600" b="0" i="0" dirty="0" smtClean="0">
                <a:solidFill>
                  <a:srgbClr val="000000"/>
                </a:solidFill>
                <a:effectLst/>
                <a:latin typeface="-apple-system"/>
              </a:rPr>
              <a:t> (dog tapeworm).</a:t>
            </a:r>
            <a:endParaRPr lang="en-IN" sz="1600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20" y="5229200"/>
            <a:ext cx="18574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77" y="5229200"/>
            <a:ext cx="1878462" cy="15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32848" y="6487452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1.slideserve.com/3017291/3-types-of-worm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90207" cy="59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6824" y="6487452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479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2021-12-15T12:01:32Z</dcterms:created>
  <dcterms:modified xsi:type="dcterms:W3CDTF">2023-08-17T16:40:47Z</dcterms:modified>
</cp:coreProperties>
</file>