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285716-A478-40C6-91B8-B593426A6DE0}" type="slidenum">
              <a:rPr lang="en-IN" smtClean="0"/>
              <a:t>‹#›</a:t>
            </a:fld>
            <a:endParaRPr lang="en-I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560D70-17E6-4380-B4B2-34D43EA67840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 smtClean="0">
                <a:solidFill>
                  <a:srgbClr val="00B050"/>
                </a:solidFill>
                <a:latin typeface="Arial Black" pitchFamily="34" charset="0"/>
              </a:rPr>
              <a:t>LIFE </a:t>
            </a:r>
            <a:r>
              <a:rPr lang="en-IN" sz="2800" dirty="0" smtClean="0">
                <a:solidFill>
                  <a:srgbClr val="00B050"/>
                </a:solidFill>
                <a:latin typeface="Arial Black" pitchFamily="34" charset="0"/>
              </a:rPr>
              <a:t>HISTORY</a:t>
            </a:r>
            <a:r>
              <a:rPr lang="en-IN" sz="28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endParaRPr lang="en-IN" sz="28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en-IN" sz="2800" dirty="0" smtClean="0">
                <a:solidFill>
                  <a:srgbClr val="00B050"/>
                </a:solidFill>
                <a:latin typeface="Arial Black" pitchFamily="34" charset="0"/>
              </a:rPr>
              <a:t>OF </a:t>
            </a:r>
          </a:p>
          <a:p>
            <a:pPr algn="ctr"/>
            <a:r>
              <a:rPr lang="en-IN" sz="2800" i="1" dirty="0" smtClean="0">
                <a:solidFill>
                  <a:srgbClr val="00B050"/>
                </a:solidFill>
                <a:latin typeface="Arial Black" pitchFamily="34" charset="0"/>
              </a:rPr>
              <a:t>TAENIA SOLIUM</a:t>
            </a:r>
            <a:endParaRPr lang="en-IN" sz="28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9"/>
          <a:stretch/>
        </p:blipFill>
        <p:spPr bwMode="auto">
          <a:xfrm>
            <a:off x="1115616" y="1484784"/>
            <a:ext cx="6984776" cy="417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5705380"/>
            <a:ext cx="2555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rgbClr val="FF0000"/>
                </a:solidFill>
                <a:latin typeface="Agency FB" pitchFamily="34" charset="0"/>
              </a:rPr>
              <a:t>Dr.</a:t>
            </a:r>
            <a:r>
              <a:rPr lang="en-IN" sz="2000" b="1" dirty="0" smtClean="0">
                <a:solidFill>
                  <a:srgbClr val="FF0000"/>
                </a:solidFill>
                <a:latin typeface="Agency FB" pitchFamily="34" charset="0"/>
              </a:rPr>
              <a:t> R</a:t>
            </a:r>
            <a:r>
              <a:rPr lang="en-IN" sz="2000" b="1" dirty="0">
                <a:solidFill>
                  <a:srgbClr val="FF0000"/>
                </a:solidFill>
                <a:latin typeface="Agency FB" pitchFamily="34" charset="0"/>
              </a:rPr>
              <a:t>. Prasad</a:t>
            </a:r>
          </a:p>
          <a:p>
            <a:pPr algn="ctr"/>
            <a:r>
              <a:rPr lang="en-IN" sz="1400" b="1" dirty="0">
                <a:solidFill>
                  <a:srgbClr val="7030A0"/>
                </a:solidFill>
                <a:latin typeface="Agency FB" pitchFamily="34" charset="0"/>
              </a:rPr>
              <a:t>Dept. of Zoology</a:t>
            </a:r>
          </a:p>
          <a:p>
            <a:pPr algn="ctr"/>
            <a:r>
              <a:rPr lang="en-IN" sz="1400" b="1" dirty="0">
                <a:solidFill>
                  <a:srgbClr val="7030A0"/>
                </a:solidFill>
                <a:latin typeface="Agency FB" pitchFamily="34" charset="0"/>
              </a:rPr>
              <a:t>Eastern </a:t>
            </a:r>
            <a:r>
              <a:rPr lang="en-IN" sz="1400" b="1" dirty="0" err="1">
                <a:solidFill>
                  <a:srgbClr val="7030A0"/>
                </a:solidFill>
                <a:latin typeface="Agency FB" pitchFamily="34" charset="0"/>
              </a:rPr>
              <a:t>Karbi</a:t>
            </a:r>
            <a:r>
              <a:rPr lang="en-IN" sz="1400" b="1" dirty="0">
                <a:solidFill>
                  <a:srgbClr val="7030A0"/>
                </a:solidFill>
                <a:latin typeface="Agency FB" pitchFamily="34" charset="0"/>
              </a:rPr>
              <a:t> </a:t>
            </a:r>
            <a:r>
              <a:rPr lang="en-IN" sz="1400" b="1" dirty="0" err="1">
                <a:solidFill>
                  <a:srgbClr val="7030A0"/>
                </a:solidFill>
                <a:latin typeface="Agency FB" pitchFamily="34" charset="0"/>
              </a:rPr>
              <a:t>Anglong</a:t>
            </a:r>
            <a:r>
              <a:rPr lang="en-IN" sz="1400" b="1" dirty="0">
                <a:solidFill>
                  <a:srgbClr val="7030A0"/>
                </a:solidFill>
                <a:latin typeface="Agency FB" pitchFamily="34" charset="0"/>
              </a:rPr>
              <a:t> </a:t>
            </a:r>
            <a:r>
              <a:rPr lang="en-IN" sz="1400" b="1" dirty="0" smtClean="0">
                <a:solidFill>
                  <a:srgbClr val="7030A0"/>
                </a:solidFill>
                <a:latin typeface="Agency FB" pitchFamily="34" charset="0"/>
              </a:rPr>
              <a:t>College</a:t>
            </a:r>
          </a:p>
          <a:p>
            <a:pPr algn="ctr"/>
            <a:r>
              <a:rPr lang="en-IN" sz="1400" b="1" dirty="0" err="1" smtClean="0">
                <a:solidFill>
                  <a:srgbClr val="7030A0"/>
                </a:solidFill>
                <a:latin typeface="Agency FB" pitchFamily="34" charset="0"/>
              </a:rPr>
              <a:t>Sarihajan</a:t>
            </a:r>
            <a:r>
              <a:rPr lang="en-IN" sz="1400" b="1" dirty="0" smtClean="0">
                <a:solidFill>
                  <a:srgbClr val="7030A0"/>
                </a:solidFill>
                <a:latin typeface="Agency FB" pitchFamily="34" charset="0"/>
              </a:rPr>
              <a:t>, </a:t>
            </a:r>
            <a:r>
              <a:rPr lang="en-IN" sz="1400" b="1" dirty="0" err="1" smtClean="0">
                <a:solidFill>
                  <a:srgbClr val="7030A0"/>
                </a:solidFill>
                <a:latin typeface="Agency FB" pitchFamily="34" charset="0"/>
              </a:rPr>
              <a:t>Karbi</a:t>
            </a:r>
            <a:r>
              <a:rPr lang="en-IN" sz="1400" b="1" dirty="0" smtClean="0">
                <a:solidFill>
                  <a:srgbClr val="7030A0"/>
                </a:solidFill>
                <a:latin typeface="Agency FB" pitchFamily="34" charset="0"/>
              </a:rPr>
              <a:t> </a:t>
            </a:r>
            <a:r>
              <a:rPr lang="en-IN" sz="1400" b="1" dirty="0" err="1" smtClean="0">
                <a:solidFill>
                  <a:srgbClr val="7030A0"/>
                </a:solidFill>
                <a:latin typeface="Agency FB" pitchFamily="34" charset="0"/>
              </a:rPr>
              <a:t>Anglong</a:t>
            </a:r>
            <a:endParaRPr lang="en-IN" sz="14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6180"/>
            <a:ext cx="849694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are several diagnostic tests to establish whether an 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 is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infected by 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Some of these 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Blood tests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Stool analysis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Collection of eggs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CT </a:t>
            </a: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scan, ultrasound, MRI, and X-rays </a:t>
            </a:r>
            <a:endParaRPr lang="en-IN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400" b="1" dirty="0" err="1" smtClean="0">
                <a:solidFill>
                  <a:srgbClr val="FF0000"/>
                </a:solidFill>
                <a:latin typeface="Barlow"/>
              </a:rPr>
              <a:t>Cysticercosis</a:t>
            </a:r>
            <a:endParaRPr lang="en-IN" sz="2400" b="1" dirty="0">
              <a:solidFill>
                <a:srgbClr val="FF0000"/>
              </a:solidFill>
              <a:latin typeface="Barlow"/>
            </a:endParaRPr>
          </a:p>
          <a:p>
            <a:pPr algn="just"/>
            <a:r>
              <a:rPr lang="en-I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an invasive infection caused by ingestion of eggs of 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In the intestine, once they transform into the </a:t>
            </a:r>
            <a:r>
              <a:rPr lang="en-I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oncosphere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they invade the bloodstream and are transported to other organs of the body where they form cysts.</a:t>
            </a:r>
          </a:p>
          <a:p>
            <a:pPr algn="just"/>
            <a:endParaRPr lang="en-IN" sz="20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endParaRPr lang="en-IN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Symptoms depend on where the cysts have formed.</a:t>
            </a:r>
          </a:p>
          <a:p>
            <a:pPr algn="just"/>
            <a:endParaRPr lang="en-IN" sz="2000" b="1" dirty="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Cerebral </a:t>
            </a:r>
            <a:r>
              <a:rPr lang="en-IN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endParaRPr lang="en-IN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Severe headaches</a:t>
            </a:r>
          </a:p>
          <a:p>
            <a:pPr algn="just">
              <a:buFont typeface="Arial"/>
              <a:buChar char="•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Blurry vision</a:t>
            </a:r>
          </a:p>
          <a:p>
            <a:pPr algn="just">
              <a:buFont typeface="Arial"/>
              <a:buChar char="•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Seizure episodes</a:t>
            </a:r>
          </a:p>
          <a:p>
            <a:pPr algn="just">
              <a:buFont typeface="Arial"/>
              <a:buChar char="•"/>
            </a:pPr>
            <a:r>
              <a:rPr lang="en-IN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Alterations when </a:t>
            </a:r>
            <a:r>
              <a:rPr lang="en-IN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walking</a:t>
            </a:r>
            <a:endParaRPr lang="en-IN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5727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Ocular </a:t>
            </a:r>
            <a:r>
              <a:rPr lang="en-I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endParaRPr lang="en-I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Point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Photophobia</a:t>
            </a:r>
            <a:endParaRPr lang="en-I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Blindness</a:t>
            </a:r>
            <a:endParaRPr lang="en-I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Blurred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cloudy vision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Swelling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 retina that can lead to detachment</a:t>
            </a:r>
          </a:p>
          <a:p>
            <a:r>
              <a:rPr lang="en-I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Cardiac </a:t>
            </a:r>
            <a:r>
              <a:rPr lang="en-IN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endParaRPr lang="en-IN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Abnormal </a:t>
            </a:r>
            <a:r>
              <a:rPr lang="en-I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heart rhythm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Heart </a:t>
            </a:r>
            <a:r>
              <a:rPr lang="en-I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</a:p>
          <a:p>
            <a:r>
              <a:rPr lang="en-IN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Musculocutaneous</a:t>
            </a:r>
            <a:r>
              <a:rPr lang="en-IN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endParaRPr lang="en-I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Localized </a:t>
            </a: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pain radiating to nearby organs.</a:t>
            </a:r>
          </a:p>
          <a:p>
            <a:pPr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Presence </a:t>
            </a: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lumps or lumps under the skin.</a:t>
            </a:r>
          </a:p>
          <a:p>
            <a:endParaRPr lang="en-IN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0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IN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diagnose </a:t>
            </a:r>
            <a:r>
              <a:rPr lang="en-I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several tests are necessary, in order to reach an accurate diagnosis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First,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tests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performed which uses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purified glycoprotein antigens from the cyst; it is very 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reliable. Parasite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DNA detection tests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also be carried out using the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polymerase chain reaction (PCR) technique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Other very useful diagnostic methods are those that use images. Among these, the one that is most specific is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resonance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imaging (MRI)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 it shows images of lesions that do not even appear on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computerized axial tomography (CT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824" y="6559460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9348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Prevention and treatment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The best way to avoid getting tapeworms is to not eat undercooked pork or vegetables contaminated with faeces. Moreover, a high level of sanitation and prevention of faecal contamination of pig feeds also plays a major role in prevention. Infection can be prevented with proper disposal of human faeces around pigs, cooking meat thoroughly or freezing the meat at −10 °C for 5 days</a:t>
            </a:r>
            <a:r>
              <a:rPr lang="en-IN" sz="2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2400" dirty="0">
              <a:solidFill>
                <a:srgbClr val="20212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400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r>
              <a:rPr lang="en-IN" sz="24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is usually asymptomatic unless larvae invade the central nervous system, resulting in </a:t>
            </a:r>
            <a:r>
              <a:rPr lang="en-I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neurocysticercosis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which can cause seizures and various other neurologic signs. Adult worms can be eradicated with </a:t>
            </a:r>
            <a:r>
              <a:rPr lang="en-I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praziquantel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niclosamide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Treatment of symptomatic </a:t>
            </a:r>
            <a:r>
              <a:rPr lang="en-IN" sz="24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neurocysticercosis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is complicated; it includes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corticosteroids, </a:t>
            </a:r>
            <a:r>
              <a:rPr lang="en-I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antiseizure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drugs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, and, in some situations, </a:t>
            </a:r>
            <a:r>
              <a:rPr lang="en-IN" sz="24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albendazole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400" dirty="0" err="1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praziquantel</a:t>
            </a:r>
            <a:r>
              <a:rPr lang="en-IN" sz="24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 Surgery may be required.</a:t>
            </a:r>
            <a:endParaRPr lang="en-IN" sz="24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7083" r="4305" b="9879"/>
          <a:stretch/>
        </p:blipFill>
        <p:spPr bwMode="auto">
          <a:xfrm>
            <a:off x="76200" y="188640"/>
            <a:ext cx="8744272" cy="626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685" y="116632"/>
            <a:ext cx="3084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</a:rPr>
              <a:t>Introduction </a:t>
            </a:r>
            <a:endParaRPr kumimoji="0" lang="en-IN" sz="2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40769"/>
            <a:ext cx="8568952" cy="5940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the pork tapeworm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belongs to the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cyclophyllid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cestode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family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Taeniidae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It is found throughout the world and is most common in countries where pork is eaten.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is the </a:t>
            </a:r>
            <a:r>
              <a:rPr lang="en-I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endoparasite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adult worm lives in small intestine of man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who eat pork.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is a tapeworm which has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humans as its definitive host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often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pigs as intermediate or secondary host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may be transmitted to pigs through human faeces contaminating their fodder, and back to humans through consumption of uncooked, or under-cooked, pork that contains tapeworm cysts.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Pigs ingest tapeworm eggs, which develop into larvae, then into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oncospheres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and ultimately into infective tapeworm cysts. An ingested tapeworm cyst grows into an adult worm in human small intestines.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There are two forms of human infection. One is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"primary hosting",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is due to eating under-cooked pork that contains the cysts and results in adult worms in the intestines.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other form,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"secondary hosting",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due to eating food, or drinking water, contaminated with faeces from someone infected by the adult worms, thus ingesting the tapeworm eggs, instead of the cysts.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adult worm has a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flat, ribbon-like body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which is white in colour and measures 2 to 3 metres long, or more.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Its tiny attachment, the </a:t>
            </a:r>
            <a:r>
              <a:rPr lang="en-I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scolex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contains </a:t>
            </a: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suckers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I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rostellum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 organs of attachment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that attach to the wall of the small intestine.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main body, consists of a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chain of segments known as </a:t>
            </a:r>
            <a:r>
              <a:rPr lang="en-IN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proglottids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 Each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proglottid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is a little more than a self-sustainable, very lightly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ingestive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self-contained reproductive unit since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tapeworms are hermaphrodites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5" y="2420888"/>
            <a:ext cx="4081159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13710" r="21757" b="32500"/>
          <a:stretch/>
        </p:blipFill>
        <p:spPr bwMode="auto">
          <a:xfrm>
            <a:off x="395536" y="2420889"/>
            <a:ext cx="4081159" cy="4032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462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N" sz="2000" i="1" dirty="0" err="1" smtClean="0"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 smtClean="0"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is a flat-ribbon like tape worms that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 intestinal </a:t>
            </a:r>
            <a:r>
              <a:rPr lang="en-I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taeniasis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Adult worms are rarely pathogenic but the encysted larval stage (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cellulosae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) of the worm caused a serious disease in human called </a:t>
            </a:r>
            <a:r>
              <a:rPr lang="en-IN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adult worm inhabits the small intestine (upper jejunum) of human.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life cycle</a:t>
            </a:r>
            <a:r>
              <a:rPr lang="en-IN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complicated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and completed in </a:t>
            </a:r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hosts (i.e., digenetic).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 Definitive host: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Human</a:t>
            </a: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Intermediate Hosts: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Pig, occasionally human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IN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Hexacanth</a:t>
            </a:r>
            <a:r>
              <a:rPr lang="en-IN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IN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oncosphere</a:t>
            </a:r>
            <a:r>
              <a:rPr lang="en-IN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larva</a:t>
            </a: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micromeres develop into a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hexacanth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oncosphere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oncoblasts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of the embryo secretes three pairs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chitinous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hooks. This embryo with six hooks surrounded by two embryonic membranes is called as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hexacanth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larva or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oncosphere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30,000 to 40,000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oncospheres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 present in each gravid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proglottid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and such a gravid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proglottid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with such huge numbers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oncospheres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get detached from the main parasite body by the process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apolysis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pass out through the faeces.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35484" r="34758" b="33958"/>
          <a:stretch/>
        </p:blipFill>
        <p:spPr bwMode="auto">
          <a:xfrm>
            <a:off x="1115616" y="4797152"/>
            <a:ext cx="68122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 to secondary host takes place through the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oncosphere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stage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. The gravid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proglottid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containing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oncospheres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are present in the infected human faeces. When a pig feeds on such faecal matter, the gravid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proglottids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enter the stomach of the pig and get released.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340768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larva</a:t>
            </a:r>
            <a:endParaRPr lang="en-IN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hexacanth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loses its hooks in the voluntary muscles of the pig and develops into a pre-adult stage called as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metacestode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phase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. The early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absorbs nutritive substance from host tissues and grows in size. A cavity appears in the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of its cell mass due to the degeneration of the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cells. This 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cavity gets filled with fluid containing plasma of the pig. At this stage the embryo is surrounded by two layers namely the outer cuticle and the inner </a:t>
            </a:r>
            <a:r>
              <a:rPr lang="en-IN" sz="20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IN" sz="20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layer or germinal layer.</a:t>
            </a:r>
            <a:endParaRPr lang="en-IN" sz="2000" b="0" i="0" dirty="0">
              <a:solidFill>
                <a:srgbClr val="05000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t="42742" r="39912" b="33333"/>
          <a:stretch/>
        </p:blipFill>
        <p:spPr bwMode="auto">
          <a:xfrm>
            <a:off x="1178717" y="4077072"/>
            <a:ext cx="722345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16853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The wall of the embryo gets thickened and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invaginates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into tits cavity in the form of a knob. Internally this knob develops four suckers, a small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rostellum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and hooks at its base. It is called as </a:t>
            </a:r>
            <a:r>
              <a:rPr lang="en-IN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proscolex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. The embryo is now called mature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larva or bladder worm. It has ellipsoid milky white bladder surrounded by fibrous capsule. These cysts are called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cellulosae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. The pork with these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cellulosae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is called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measly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pork.</a:t>
            </a: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I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nfection to the final host</a:t>
            </a:r>
          </a:p>
          <a:p>
            <a:pPr algn="just"/>
            <a:r>
              <a:rPr lang="en-IN" sz="2400" dirty="0" smtClean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Further 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development of the bladder worm takes place only inside the definitive host.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 of man occurs when inadequately cooked pork infected with bladder worms is eaten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cysticercus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becomes active in the intestine. The </a:t>
            </a:r>
            <a:r>
              <a:rPr lang="en-IN" sz="2400" dirty="0" err="1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scolex</a:t>
            </a:r>
            <a:r>
              <a:rPr lang="en-IN" sz="2400" dirty="0">
                <a:solidFill>
                  <a:srgbClr val="050002"/>
                </a:solidFill>
                <a:latin typeface="Times New Roman" pitchFamily="18" charset="0"/>
                <a:cs typeface="Times New Roman" pitchFamily="18" charset="0"/>
              </a:rPr>
              <a:t> takes a firm hold of intestinal wall of the host. The bladder is thrown off and the neck starts budding off segments an adult tapeworm is formed.</a:t>
            </a:r>
            <a:endParaRPr lang="en-IN" sz="2400" b="0" i="0" dirty="0">
              <a:solidFill>
                <a:srgbClr val="05000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427" y="44624"/>
            <a:ext cx="2927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C00000"/>
                </a:solidFill>
                <a:latin typeface="Arial Black" pitchFamily="34" charset="0"/>
              </a:rPr>
              <a:t>L</a:t>
            </a:r>
            <a:r>
              <a:rPr lang="en-IN" b="0" i="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ife cycle of </a:t>
            </a:r>
            <a:r>
              <a:rPr lang="en-IN" b="0" i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T. </a:t>
            </a:r>
            <a:r>
              <a:rPr lang="en-IN" b="0" i="1" dirty="0" err="1" smtClean="0">
                <a:solidFill>
                  <a:srgbClr val="C00000"/>
                </a:solidFill>
                <a:effectLst/>
                <a:latin typeface="Arial Black" pitchFamily="34" charset="0"/>
              </a:rPr>
              <a:t>solium</a:t>
            </a:r>
            <a:endParaRPr lang="en-IN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" y="479250"/>
            <a:ext cx="8817530" cy="63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057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IN" sz="2400" b="1" i="0" dirty="0" smtClean="0">
                <a:solidFill>
                  <a:srgbClr val="FF0000"/>
                </a:solidFill>
                <a:effectLst/>
                <a:latin typeface="Times New Roman"/>
              </a:rPr>
              <a:t>The life cycle of </a:t>
            </a:r>
            <a:r>
              <a:rPr lang="en-IN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T. </a:t>
            </a:r>
            <a:r>
              <a:rPr lang="en-IN" sz="2400" b="1" i="1" dirty="0" err="1" smtClean="0">
                <a:solidFill>
                  <a:srgbClr val="FF0000"/>
                </a:solidFill>
                <a:effectLst/>
                <a:latin typeface="Times New Roman"/>
              </a:rPr>
              <a:t>solium</a:t>
            </a:r>
            <a:r>
              <a:rPr lang="en-IN" sz="2400" b="1" i="1" dirty="0" smtClean="0">
                <a:solidFill>
                  <a:srgbClr val="FF0000"/>
                </a:solidFill>
                <a:effectLst/>
                <a:latin typeface="Times New Roman"/>
              </a:rPr>
              <a:t> </a:t>
            </a:r>
            <a:r>
              <a:rPr lang="en-IN" sz="2400" b="1" i="0" dirty="0" smtClean="0">
                <a:solidFill>
                  <a:srgbClr val="FF0000"/>
                </a:solidFill>
                <a:effectLst/>
                <a:latin typeface="Times New Roman"/>
              </a:rPr>
              <a:t>consists of six main steps: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8820472" cy="5940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2000" b="1" i="0" dirty="0" smtClean="0">
                <a:solidFill>
                  <a:srgbClr val="00B050"/>
                </a:solidFill>
                <a:effectLst/>
                <a:latin typeface="Times New Roman"/>
              </a:rPr>
              <a:t>STEP 1:</a:t>
            </a:r>
            <a:r>
              <a:rPr lang="en-IN" sz="2000" b="0" i="0" dirty="0" smtClean="0">
                <a:solidFill>
                  <a:srgbClr val="7030A0"/>
                </a:solidFill>
                <a:effectLst/>
                <a:latin typeface="Times New Roman"/>
              </a:rPr>
              <a:t> </a:t>
            </a:r>
            <a:r>
              <a:rPr lang="en-IN" sz="2000" b="0" i="0" dirty="0" smtClean="0">
                <a:effectLst/>
                <a:latin typeface="Times New Roman"/>
              </a:rPr>
              <a:t>In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fected humans (definitive host) excrete the eggs or gravid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proglottids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in their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feces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, passing the parasite from the gastrointestinal tract onto nearby vegetation. In egg or gravid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proglottid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form, </a:t>
            </a:r>
            <a:r>
              <a:rPr lang="en-IN" sz="2000" b="0" i="1" dirty="0" smtClean="0">
                <a:solidFill>
                  <a:srgbClr val="000000"/>
                </a:solidFill>
                <a:effectLst/>
                <a:latin typeface="Times New Roman"/>
              </a:rPr>
              <a:t>T. </a:t>
            </a:r>
            <a:r>
              <a:rPr lang="en-IN" sz="2000" b="0" i="1" dirty="0" err="1" smtClean="0">
                <a:solidFill>
                  <a:srgbClr val="000000"/>
                </a:solidFill>
                <a:effectLst/>
                <a:latin typeface="Times New Roman"/>
              </a:rPr>
              <a:t>solium</a:t>
            </a:r>
            <a:r>
              <a:rPr lang="en-IN" sz="2000" b="0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is able to remain viable anywhere from days to months. </a:t>
            </a:r>
            <a:r>
              <a:rPr lang="en-IN" sz="2000" b="0" i="1" dirty="0" smtClean="0">
                <a:solidFill>
                  <a:srgbClr val="000000"/>
                </a:solidFill>
                <a:effectLst/>
                <a:latin typeface="Times New Roman"/>
              </a:rPr>
              <a:t>T. </a:t>
            </a:r>
            <a:r>
              <a:rPr lang="en-IN" sz="2000" b="0" i="1" dirty="0" err="1" smtClean="0">
                <a:solidFill>
                  <a:srgbClr val="000000"/>
                </a:solidFill>
                <a:effectLst/>
                <a:latin typeface="Times New Roman"/>
              </a:rPr>
              <a:t>solium</a:t>
            </a:r>
            <a:r>
              <a:rPr lang="en-IN" sz="2000" b="0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can be diagnosed at this point in the life cycle.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b="1" i="0" dirty="0" smtClean="0">
                <a:solidFill>
                  <a:srgbClr val="00B050"/>
                </a:solidFill>
                <a:effectLst/>
                <a:latin typeface="Times New Roman"/>
              </a:rPr>
              <a:t>STEP 2: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Pigs (intermediate host) acquire infection by eating and digesting the eggs or gravid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proglottids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along with the parasitized vegetation.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b="1" i="0" dirty="0" smtClean="0">
                <a:solidFill>
                  <a:srgbClr val="00B050"/>
                </a:solidFill>
                <a:effectLst/>
                <a:latin typeface="Times New Roman"/>
              </a:rPr>
              <a:t>STEP 3:</a:t>
            </a:r>
            <a:r>
              <a:rPr lang="en-IN" sz="2000" b="0" i="0" dirty="0" smtClean="0">
                <a:solidFill>
                  <a:srgbClr val="00B050"/>
                </a:solidFill>
                <a:effectLst/>
                <a:latin typeface="Times New Roman"/>
              </a:rPr>
              <a:t> 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The eggs or gravid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proglottids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migrate to the pig's intestine and as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oncospheres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, break through the intestinal wall. Then, via the circulatory system, they embed themselves in the muscles of the pig and develop into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cysticerci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(the infective form of </a:t>
            </a:r>
            <a:r>
              <a:rPr lang="en-IN" sz="2000" b="0" i="1" dirty="0" smtClean="0">
                <a:solidFill>
                  <a:srgbClr val="000000"/>
                </a:solidFill>
                <a:effectLst/>
                <a:latin typeface="Times New Roman"/>
              </a:rPr>
              <a:t>T. </a:t>
            </a:r>
            <a:r>
              <a:rPr lang="en-IN" sz="2000" b="0" i="1" dirty="0" err="1" smtClean="0">
                <a:solidFill>
                  <a:srgbClr val="000000"/>
                </a:solidFill>
                <a:effectLst/>
                <a:latin typeface="Times New Roman"/>
              </a:rPr>
              <a:t>solium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).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Cysticerci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have the ability to persist in the muscle for many years.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b="1" i="0" dirty="0" smtClean="0">
                <a:solidFill>
                  <a:srgbClr val="00B050"/>
                </a:solidFill>
                <a:effectLst/>
                <a:latin typeface="Times New Roman"/>
              </a:rPr>
              <a:t>STEP 4: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Humans acquire the infection by eating the undercooked or raw flesh of an infected animal.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b="1" i="0" dirty="0" smtClean="0">
                <a:solidFill>
                  <a:srgbClr val="00B050"/>
                </a:solidFill>
                <a:effectLst/>
                <a:latin typeface="Times New Roman"/>
              </a:rPr>
              <a:t>STEP 5: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Cysticerci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migrate to the small intestine of the human host and develop into their adult tapeworm form normally within two months.</a:t>
            </a:r>
            <a:r>
              <a:rPr lang="en-IN" sz="2000" b="1" dirty="0">
                <a:solidFill>
                  <a:srgbClr val="00B050"/>
                </a:solidFill>
                <a:latin typeface="Times New Roman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000" b="1" dirty="0" smtClean="0">
                <a:solidFill>
                  <a:srgbClr val="00B050"/>
                </a:solidFill>
                <a:latin typeface="Times New Roman"/>
              </a:rPr>
              <a:t>STEP 6: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By attaching to the intestinal wall with their </a:t>
            </a:r>
            <a:r>
              <a:rPr lang="en-IN" sz="20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scolices</a:t>
            </a:r>
            <a:r>
              <a:rPr lang="en-IN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(hooked structures), these adult tapeworms may persist for long periods of time, even years.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9406"/>
            <a:ext cx="85689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7030A0"/>
                </a:solidFill>
                <a:latin typeface="Roboto"/>
              </a:rPr>
              <a:t>Pathogenicity</a:t>
            </a:r>
          </a:p>
          <a:p>
            <a:pPr algn="just"/>
            <a:r>
              <a:rPr lang="en-IN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responsible for two diseases: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taeniasis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which is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caused by the adult parasite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IN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cysticercosis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which is </a:t>
            </a:r>
            <a:r>
              <a:rPr lang="en-I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caused by cysts 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 form in various body tissues, such as the brain, muscles, and lungs.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785005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err="1" smtClean="0">
                <a:solidFill>
                  <a:srgbClr val="FF0000"/>
                </a:solidFill>
                <a:latin typeface="Barlow"/>
              </a:rPr>
              <a:t>Taeniasis</a:t>
            </a:r>
            <a:endParaRPr lang="en-IN" sz="2400" b="1" dirty="0">
              <a:solidFill>
                <a:srgbClr val="FF0000"/>
              </a:solidFill>
              <a:latin typeface="Barlow"/>
            </a:endParaRPr>
          </a:p>
          <a:p>
            <a:pPr algn="just"/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a parasitic infection that can be caused by several species of the genus 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T.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saginata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T.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asiatic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T.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People with this disease </a:t>
            </a:r>
            <a:r>
              <a:rPr lang="en-I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harbor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adult specimens of 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in the intestine. These are fixed to the intestinal walls through the hooks of the </a:t>
            </a:r>
            <a:r>
              <a:rPr lang="en-I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scolex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the parasite absorbs the nutrients that the individual ingests</a:t>
            </a: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Symptoms of intestinal infection by 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I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I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are as follows:</a:t>
            </a: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appetite</a:t>
            </a: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Sickness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Frequent </a:t>
            </a: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liquid stools</a:t>
            </a: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Weight </a:t>
            </a:r>
            <a:r>
              <a:rPr lang="en-IN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loss caused by decreased absorption of nutrients.</a:t>
            </a: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Strong desire to consume salt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Weakness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en-I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Dizziness</a:t>
            </a:r>
            <a:endParaRPr lang="en-IN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6824" y="6453336"/>
            <a:ext cx="1403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smtClean="0">
                <a:latin typeface="Arial Black" pitchFamily="34" charset="0"/>
              </a:rPr>
              <a:t>R</a:t>
            </a:r>
            <a:r>
              <a:rPr lang="en-IN" sz="1050" dirty="0">
                <a:latin typeface="Arial Black" pitchFamily="34" charset="0"/>
              </a:rPr>
              <a:t>. </a:t>
            </a:r>
            <a:r>
              <a:rPr lang="en-IN" sz="1050" dirty="0" smtClean="0">
                <a:latin typeface="Arial Black" pitchFamily="34" charset="0"/>
              </a:rPr>
              <a:t>Prasad, EKAC</a:t>
            </a:r>
            <a:endParaRPr lang="en-IN" sz="105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263</TotalTime>
  <Words>1037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2021-12-24T13:14:34Z</dcterms:created>
  <dcterms:modified xsi:type="dcterms:W3CDTF">2023-08-17T16:43:26Z</dcterms:modified>
</cp:coreProperties>
</file>